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embeddedFontLst>
    <p:embeddedFont>
      <p:font typeface="PT Sans Narrow"/>
      <p:regular r:id="rId86"/>
      <p:bold r:id="rId87"/>
    </p:embeddedFont>
    <p:embeddedFont>
      <p:font typeface="Open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5F626E-096E-4AA1-A450-02F62EFBC075}">
  <a:tblStyle styleId="{095F626E-096E-4AA1-A450-02F62EFBC0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PTSansNarrow-regular.fntdata"/><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font" Target="fonts/OpenSans-regular.fntdata"/><Relationship Id="rId43" Type="http://schemas.openxmlformats.org/officeDocument/2006/relationships/slide" Target="slides/slide37.xml"/><Relationship Id="rId87" Type="http://schemas.openxmlformats.org/officeDocument/2006/relationships/font" Target="fonts/PTSansNarrow-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boldItalic.fntdata"/><Relationship Id="rId90" Type="http://schemas.openxmlformats.org/officeDocument/2006/relationships/font" Target="fonts/OpenSans-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76df87b7d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76df87b7d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76df87b7d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76df87b7d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76df87b7d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76df87b7d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237cf24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b237cf2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76df87b7d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76df87b7d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7e69aaac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7e69aaac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76df87b7d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76df87b7d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790e496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8790e496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76df87b7d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76df87b7d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76df87b7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76df87b7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76df87b7d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76df87b7d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7d940e79d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7d940e79d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7d940e79d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7d940e79d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7d940e79d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7d940e79d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7d940e79d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7d940e79d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7d940e79d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7d940e79d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8790e4963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8790e4963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a0822590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a0822590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a4db8ba5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a4db8ba5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a4db8ba5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a4db8ba5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b9b6bfff4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b9b6bfff4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76df87b7d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76df87b7d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8db5235cb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8db5235c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a32d6193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a32d6193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916dad64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916dad64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59d71d34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59d71d34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9515be078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9515be078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b237cf24e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b237cf24e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76df87b7d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76df87b7d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59d71d34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59d71d34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76df87b7d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76df87b7d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59d71d348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59d71d348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76df87b7d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76df87b7d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a0822590c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a0822590c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9464bdb8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9464bdb8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a9824411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a9824411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b02fd8fe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b02fd8fe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916dad641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916dad641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8a7b472c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8a7b472c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98a7ec1e0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98a7ec1e0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8a7b472c1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8a7b472c1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74cedf0bb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74cedf0bb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98a7ec1e0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98a7ec1e0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76df87b7d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76df87b7d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74cedf0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74cedf0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98a7ec1e0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98a7ec1e0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916dad641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916dad641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97eeb3fb3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97eeb3fb3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97e4eaf26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97e4eaf26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98e5e55b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98e5e55b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993deedb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993deedb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76df87b7d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76df87b7d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a9824411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a9824411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bad302e78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bad302e7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76df87b7d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76df87b7d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76df87b7d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76df87b7d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79bce79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79bce79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76df87b7d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76df87b7d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79bce79a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79bce79a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9a291b8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9a291b8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993deedb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993deedb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993deedbc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993deedbc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aa5f5cb95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aa5f5cb95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b237cf24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b237cf24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993deedbc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993deedbc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8da6d3b0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8da6d3b0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98a7ec1e0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98a7ec1e0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98a7ec1e0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98a7ec1e0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a0822590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a0822590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a0822590c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a0822590c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a0822590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a0822590c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98a7ec1e0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98a7ec1e0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b237cf24e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b237cf24e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b237cf24e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b237cf24e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b237cf24e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b237cf24e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bad302e7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bad302e78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76df87b7d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76df87b7d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76df87b7d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76df87b7d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000"/>
              <a:buNone/>
              <a:defRPr sz="50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12"/>
          <p:cNvSpPr/>
          <p:nvPr/>
        </p:nvSpPr>
        <p:spPr>
          <a:xfrm>
            <a:off x="0" y="0"/>
            <a:ext cx="9144000" cy="527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2"/>
          <p:cNvSpPr txBox="1"/>
          <p:nvPr>
            <p:ph type="title"/>
          </p:nvPr>
        </p:nvSpPr>
        <p:spPr>
          <a:xfrm>
            <a:off x="311700" y="240600"/>
            <a:ext cx="4581900" cy="2871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4" name="Google Shape;64;p12"/>
          <p:cNvSpPr/>
          <p:nvPr/>
        </p:nvSpPr>
        <p:spPr>
          <a:xfrm>
            <a:off x="311700" y="812125"/>
            <a:ext cx="1714500" cy="1714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2"/>
          <p:cNvSpPr txBox="1"/>
          <p:nvPr>
            <p:ph idx="1" type="body"/>
          </p:nvPr>
        </p:nvSpPr>
        <p:spPr>
          <a:xfrm>
            <a:off x="117350" y="2627725"/>
            <a:ext cx="2291400" cy="10233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6" name="Google Shape;66;p12"/>
          <p:cNvSpPr txBox="1"/>
          <p:nvPr>
            <p:ph idx="2" type="body"/>
          </p:nvPr>
        </p:nvSpPr>
        <p:spPr>
          <a:xfrm>
            <a:off x="2599050" y="839125"/>
            <a:ext cx="6223200" cy="11184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7" name="Google Shape;67;p12"/>
          <p:cNvSpPr txBox="1"/>
          <p:nvPr>
            <p:ph idx="3" type="body"/>
          </p:nvPr>
        </p:nvSpPr>
        <p:spPr>
          <a:xfrm>
            <a:off x="2599050" y="2099125"/>
            <a:ext cx="2423400" cy="13251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2"/>
          <p:cNvSpPr txBox="1"/>
          <p:nvPr>
            <p:ph idx="4" type="body"/>
          </p:nvPr>
        </p:nvSpPr>
        <p:spPr>
          <a:xfrm>
            <a:off x="117350" y="3752125"/>
            <a:ext cx="2291400" cy="11691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2"/>
          <p:cNvSpPr txBox="1"/>
          <p:nvPr>
            <p:ph idx="5" type="body"/>
          </p:nvPr>
        </p:nvSpPr>
        <p:spPr>
          <a:xfrm>
            <a:off x="2599050" y="3565825"/>
            <a:ext cx="2423400" cy="13575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52975"/>
            <a:ext cx="9144000" cy="259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286350" y="122795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400"/>
              <a:buFont typeface="PT Sans Narrow"/>
              <a:buNone/>
              <a:defRPr b="1" sz="24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indent="-292100" lvl="1" marL="914400">
              <a:lnSpc>
                <a:spcPct val="11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indent="-292100" lvl="2" marL="1371600">
              <a:lnSpc>
                <a:spcPct val="11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indent="-292100" lvl="3" marL="1828800">
              <a:lnSpc>
                <a:spcPct val="11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indent="-292100" lvl="4" marL="2286000">
              <a:lnSpc>
                <a:spcPct val="11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indent="-292100" lvl="5" marL="2743200">
              <a:lnSpc>
                <a:spcPct val="11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indent="-292100" lvl="6" marL="3200400">
              <a:lnSpc>
                <a:spcPct val="11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7pPr>
            <a:lvl8pPr indent="-292100" lvl="7" marL="3657600">
              <a:lnSpc>
                <a:spcPct val="11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8pPr>
            <a:lvl9pPr indent="-292100" lvl="8" marL="4114800">
              <a:lnSpc>
                <a:spcPct val="11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bicycling.com/training/a36174134/benefits-of-cycling-for-fun/" TargetMode="External"/><Relationship Id="rId4" Type="http://schemas.openxmlformats.org/officeDocument/2006/relationships/hyperlink" Target="https://www.cyclist.co.uk/buying-guides/677/gifts-for-cyclists" TargetMode="External"/><Relationship Id="rId5" Type="http://schemas.openxmlformats.org/officeDocument/2006/relationships/hyperlink" Target="https://www.bicycling.com/bikes-gear/" TargetMode="External"/><Relationship Id="rId6" Type="http://schemas.openxmlformats.org/officeDocument/2006/relationships/hyperlink" Target="https://www.gq-magazine.co.uk/lifestyle/gallery/best-cycling-accessori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6.png"/><Relationship Id="rId8"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4.jp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5.png"/><Relationship Id="rId4" Type="http://schemas.openxmlformats.org/officeDocument/2006/relationships/image" Target="../media/image46.png"/><Relationship Id="rId5"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drive.google.com/file/d/17VatCwSe57ICZtRPSrgcGpGt2-0nj4cK/view?usp=share_link"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drive.google.com/file/d/17VatCwSe57ICZtRPSrgcGpGt2-0nj4cK/view" TargetMode="Externa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document/d/12DdqhwvVxykI7QO3PATvAKs4Ysw8HAfx12lksa6U1RY/edit?usp=sharin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4.jpg"/><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3"/>
          <p:cNvSpPr txBox="1"/>
          <p:nvPr>
            <p:ph type="ctrTitle"/>
          </p:nvPr>
        </p:nvSpPr>
        <p:spPr>
          <a:xfrm>
            <a:off x="1004125" y="1401339"/>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HCI Design Challenge </a:t>
            </a:r>
            <a:endParaRPr/>
          </a:p>
        </p:txBody>
      </p:sp>
      <p:sp>
        <p:nvSpPr>
          <p:cNvPr id="75" name="Google Shape;75;p13"/>
          <p:cNvSpPr txBox="1"/>
          <p:nvPr>
            <p:ph idx="1" type="subTitle"/>
          </p:nvPr>
        </p:nvSpPr>
        <p:spPr>
          <a:xfrm>
            <a:off x="2137225" y="2850050"/>
            <a:ext cx="4870500" cy="4143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GB"/>
              <a:t>Group 21</a:t>
            </a:r>
            <a:endParaRPr/>
          </a:p>
        </p:txBody>
      </p:sp>
      <p:sp>
        <p:nvSpPr>
          <p:cNvPr id="76" name="Google Shape;76;p13"/>
          <p:cNvSpPr txBox="1"/>
          <p:nvPr>
            <p:ph idx="1" type="subTitle"/>
          </p:nvPr>
        </p:nvSpPr>
        <p:spPr>
          <a:xfrm>
            <a:off x="2136750" y="3264350"/>
            <a:ext cx="4870500" cy="5391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852"/>
              <a:buNone/>
            </a:pPr>
            <a:r>
              <a:rPr lang="en-GB" sz="1200"/>
              <a:t>Adam Bass, Zi Yuan Chen, Harrison Hughes,</a:t>
            </a:r>
            <a:br>
              <a:rPr lang="en-GB" sz="1200"/>
            </a:br>
            <a:r>
              <a:rPr lang="en-GB" sz="1200"/>
              <a:t>Matvey Shchetinin, Zakk Withers</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286350" y="122795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Research</a:t>
            </a:r>
            <a:endParaRPr/>
          </a:p>
        </p:txBody>
      </p:sp>
      <p:sp>
        <p:nvSpPr>
          <p:cNvPr id="131" name="Google Shape;131;p22"/>
          <p:cNvSpPr txBox="1"/>
          <p:nvPr/>
        </p:nvSpPr>
        <p:spPr>
          <a:xfrm>
            <a:off x="1326450" y="2880000"/>
            <a:ext cx="649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D9D9D9"/>
                </a:solidFill>
                <a:latin typeface="Open Sans"/>
                <a:ea typeface="Open Sans"/>
                <a:cs typeface="Open Sans"/>
                <a:sym typeface="Open Sans"/>
              </a:rPr>
              <a:t>We look to other users and gather information from them to </a:t>
            </a:r>
            <a:r>
              <a:rPr lang="en-GB">
                <a:solidFill>
                  <a:srgbClr val="D9D9D9"/>
                </a:solidFill>
                <a:latin typeface="Open Sans"/>
                <a:ea typeface="Open Sans"/>
                <a:cs typeface="Open Sans"/>
                <a:sym typeface="Open Sans"/>
              </a:rPr>
              <a:t>empathise</a:t>
            </a:r>
            <a:r>
              <a:rPr lang="en-GB">
                <a:solidFill>
                  <a:srgbClr val="D9D9D9"/>
                </a:solidFill>
                <a:latin typeface="Open Sans"/>
                <a:ea typeface="Open Sans"/>
                <a:cs typeface="Open Sans"/>
                <a:sym typeface="Open Sans"/>
              </a:rPr>
              <a:t> with the target audience as well further defining the problems of cycling.</a:t>
            </a:r>
            <a:endParaRPr>
              <a:solidFill>
                <a:srgbClr val="D9D9D9"/>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Questionnaire</a:t>
            </a:r>
            <a:endParaRPr/>
          </a:p>
        </p:txBody>
      </p:sp>
      <p:sp>
        <p:nvSpPr>
          <p:cNvPr id="137" name="Google Shape;137;p23"/>
          <p:cNvSpPr txBox="1"/>
          <p:nvPr>
            <p:ph idx="1" type="body"/>
          </p:nvPr>
        </p:nvSpPr>
        <p:spPr>
          <a:xfrm>
            <a:off x="379075" y="1101625"/>
            <a:ext cx="8520600" cy="3929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GB"/>
              <a:t>We created a questionnaire with the hope of focusing our brainstorming and highlighting any areas of cycling that we hadn’t considered already. The survey we developed is structured to gather some demographic information about the respondent and then depending on if they actively ride a bike in any form:</a:t>
            </a:r>
            <a:endParaRPr/>
          </a:p>
          <a:p>
            <a:pPr indent="-298450" lvl="0" marL="457200" rtl="0" algn="l">
              <a:lnSpc>
                <a:spcPct val="95000"/>
              </a:lnSpc>
              <a:spcBef>
                <a:spcPts val="1200"/>
              </a:spcBef>
              <a:spcAft>
                <a:spcPts val="0"/>
              </a:spcAft>
              <a:buSzPts val="1100"/>
              <a:buChar char="-"/>
            </a:pPr>
            <a:r>
              <a:rPr lang="en-GB"/>
              <a:t>Questions about cycling habits including safety &amp; security measures, apps used, accidents, general monetary spend etc</a:t>
            </a:r>
            <a:endParaRPr/>
          </a:p>
          <a:p>
            <a:pPr indent="-298450" lvl="0" marL="457200" rtl="0" algn="l">
              <a:lnSpc>
                <a:spcPct val="95000"/>
              </a:lnSpc>
              <a:spcBef>
                <a:spcPts val="0"/>
              </a:spcBef>
              <a:spcAft>
                <a:spcPts val="0"/>
              </a:spcAft>
              <a:buSzPts val="1100"/>
              <a:buChar char="-"/>
            </a:pPr>
            <a:r>
              <a:rPr lang="en-GB"/>
              <a:t>Questions about why they don’t cycle, including: history and future anticipation of cycling, whether they own a bike, why they don’t ride a bike more often.</a:t>
            </a:r>
            <a:endParaRPr/>
          </a:p>
          <a:p>
            <a:pPr indent="0" lvl="0" marL="0" rtl="0" algn="l">
              <a:lnSpc>
                <a:spcPct val="95000"/>
              </a:lnSpc>
              <a:spcBef>
                <a:spcPts val="1200"/>
              </a:spcBef>
              <a:spcAft>
                <a:spcPts val="0"/>
              </a:spcAft>
              <a:buNone/>
            </a:pPr>
            <a:r>
              <a:rPr lang="en-GB"/>
              <a:t>We then piloted the questionnaire </a:t>
            </a:r>
            <a:r>
              <a:rPr lang="en-GB"/>
              <a:t>with</a:t>
            </a:r>
            <a:r>
              <a:rPr lang="en-GB"/>
              <a:t> a few people, in person and specifically looked for issues or comments in the following areas:</a:t>
            </a:r>
            <a:endParaRPr/>
          </a:p>
          <a:p>
            <a:pPr indent="-298450" lvl="0" marL="457200" rtl="0" algn="l">
              <a:spcBef>
                <a:spcPts val="1200"/>
              </a:spcBef>
              <a:spcAft>
                <a:spcPts val="0"/>
              </a:spcAft>
              <a:buSzPts val="1100"/>
              <a:buChar char="-"/>
            </a:pPr>
            <a:r>
              <a:rPr lang="en-GB"/>
              <a:t>Question flow - is the order of questioning logical?</a:t>
            </a:r>
            <a:endParaRPr/>
          </a:p>
          <a:p>
            <a:pPr indent="-298450" lvl="0" marL="457200" rtl="0" algn="l">
              <a:spcBef>
                <a:spcPts val="0"/>
              </a:spcBef>
              <a:spcAft>
                <a:spcPts val="0"/>
              </a:spcAft>
              <a:buSzPts val="1100"/>
              <a:buChar char="-"/>
            </a:pPr>
            <a:r>
              <a:rPr lang="en-GB"/>
              <a:t>Total time to complete the survey plus any questions that were time consuming in their current form</a:t>
            </a:r>
            <a:endParaRPr/>
          </a:p>
          <a:p>
            <a:pPr indent="-298450" lvl="0" marL="457200" rtl="0" algn="l">
              <a:spcBef>
                <a:spcPts val="0"/>
              </a:spcBef>
              <a:spcAft>
                <a:spcPts val="0"/>
              </a:spcAft>
              <a:buSzPts val="1100"/>
              <a:buChar char="-"/>
            </a:pPr>
            <a:r>
              <a:rPr lang="en-GB"/>
              <a:t>Confusion: are any questions difficult to understand, phrased poorly or are there any questions you want to skip?</a:t>
            </a:r>
            <a:endParaRPr/>
          </a:p>
          <a:p>
            <a:pPr indent="-298450" lvl="0" marL="457200" rtl="0" algn="l">
              <a:spcBef>
                <a:spcPts val="0"/>
              </a:spcBef>
              <a:spcAft>
                <a:spcPts val="0"/>
              </a:spcAft>
              <a:buSzPts val="1100"/>
              <a:buChar char="-"/>
            </a:pPr>
            <a:r>
              <a:rPr lang="en-GB"/>
              <a:t>Are there any questions where the permitted answer type doesn’t best suit the answer you’re trying to give?</a:t>
            </a:r>
            <a:endParaRPr/>
          </a:p>
          <a:p>
            <a:pPr indent="0" lvl="0" marL="0" rtl="0" algn="l">
              <a:spcBef>
                <a:spcPts val="1200"/>
              </a:spcBef>
              <a:spcAft>
                <a:spcPts val="0"/>
              </a:spcAft>
              <a:buNone/>
            </a:pPr>
            <a:r>
              <a:rPr lang="en-GB"/>
              <a:t>The feedback received across the five pilots we conducted raised two main points:</a:t>
            </a:r>
            <a:endParaRPr/>
          </a:p>
          <a:p>
            <a:pPr indent="-292100" lvl="0" marL="457200" rtl="0" algn="l">
              <a:spcBef>
                <a:spcPts val="1200"/>
              </a:spcBef>
              <a:spcAft>
                <a:spcPts val="0"/>
              </a:spcAft>
              <a:buSzPts val="1000"/>
              <a:buChar char="-"/>
            </a:pPr>
            <a:r>
              <a:rPr lang="en-GB"/>
              <a:t>Hours of exercise/cycling per week questions were confusing since they used a time field which required a 24 hour clock type time</a:t>
            </a:r>
            <a:endParaRPr/>
          </a:p>
          <a:p>
            <a:pPr indent="-292100" lvl="0" marL="457200" rtl="0" algn="l">
              <a:spcBef>
                <a:spcPts val="0"/>
              </a:spcBef>
              <a:spcAft>
                <a:spcPts val="0"/>
              </a:spcAft>
              <a:buSzPts val="1000"/>
              <a:buChar char="-"/>
            </a:pPr>
            <a:r>
              <a:rPr lang="en-GB"/>
              <a:t>Some combined questions such as ‘have you had a bike (or part of) stolen and if so which part?’ should be separated</a:t>
            </a:r>
            <a:endParaRPr/>
          </a:p>
          <a:p>
            <a:pPr indent="0" lvl="0" marL="0" rtl="0" algn="l">
              <a:lnSpc>
                <a:spcPct val="95000"/>
              </a:lnSpc>
              <a:spcBef>
                <a:spcPts val="1200"/>
              </a:spcBef>
              <a:spcAft>
                <a:spcPts val="1200"/>
              </a:spcAft>
              <a:buSzPts val="688"/>
              <a:buNone/>
            </a:pPr>
            <a:r>
              <a:rPr lang="en-GB"/>
              <a:t>We fixed these issues and then circulated the questionnaire to capture as many responses as we were able to before our next meeting.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Questionnaire Result Analysis</a:t>
            </a:r>
            <a:endParaRPr/>
          </a:p>
        </p:txBody>
      </p:sp>
      <p:sp>
        <p:nvSpPr>
          <p:cNvPr id="143" name="Google Shape;143;p24"/>
          <p:cNvSpPr txBox="1"/>
          <p:nvPr>
            <p:ph idx="1" type="body"/>
          </p:nvPr>
        </p:nvSpPr>
        <p:spPr>
          <a:xfrm>
            <a:off x="389325" y="1016400"/>
            <a:ext cx="7928700" cy="3998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The questionnaire was answered by 42 people and produced interesting results, such as that:</a:t>
            </a:r>
            <a:endParaRPr/>
          </a:p>
          <a:p>
            <a:pPr indent="-292100" lvl="0" marL="457200" rtl="0" algn="l">
              <a:spcBef>
                <a:spcPts val="1200"/>
              </a:spcBef>
              <a:spcAft>
                <a:spcPts val="0"/>
              </a:spcAft>
              <a:buSzPts val="1000"/>
              <a:buChar char="-"/>
            </a:pPr>
            <a:r>
              <a:rPr lang="en-GB"/>
              <a:t>38% of non-cyclists didn’t cycle because they are afraid of cycling in public, while another 28% have no safe areas to cycle</a:t>
            </a:r>
            <a:endParaRPr/>
          </a:p>
          <a:p>
            <a:pPr indent="-292100" lvl="0" marL="457200" rtl="0" algn="l">
              <a:spcBef>
                <a:spcPts val="0"/>
              </a:spcBef>
              <a:spcAft>
                <a:spcPts val="0"/>
              </a:spcAft>
              <a:buSzPts val="1000"/>
              <a:buChar char="-"/>
            </a:pPr>
            <a:r>
              <a:rPr lang="en-GB"/>
              <a:t>29% of cyclists have had their bike or part of their bike stolen</a:t>
            </a:r>
            <a:endParaRPr/>
          </a:p>
          <a:p>
            <a:pPr indent="-292100" lvl="0" marL="457200" rtl="0" algn="l">
              <a:spcBef>
                <a:spcPts val="0"/>
              </a:spcBef>
              <a:spcAft>
                <a:spcPts val="0"/>
              </a:spcAft>
              <a:buSzPts val="1000"/>
              <a:buChar char="-"/>
            </a:pPr>
            <a:r>
              <a:rPr lang="en-GB"/>
              <a:t>62% of cyclists used their bikes as a form of transport, or use </a:t>
            </a:r>
            <a:r>
              <a:rPr lang="en-GB"/>
              <a:t>them to commute to work</a:t>
            </a:r>
            <a:endParaRPr/>
          </a:p>
          <a:p>
            <a:pPr indent="-292100" lvl="0" marL="457200" rtl="0" algn="l">
              <a:spcBef>
                <a:spcPts val="0"/>
              </a:spcBef>
              <a:spcAft>
                <a:spcPts val="0"/>
              </a:spcAft>
              <a:buSzPts val="1000"/>
              <a:buChar char="-"/>
            </a:pPr>
            <a:r>
              <a:rPr lang="en-GB"/>
              <a:t>20% of cyclists use a cycling app</a:t>
            </a:r>
            <a:endParaRPr/>
          </a:p>
          <a:p>
            <a:pPr indent="-292100" lvl="0" marL="457200" rtl="0" algn="l">
              <a:spcBef>
                <a:spcPts val="0"/>
              </a:spcBef>
              <a:spcAft>
                <a:spcPts val="0"/>
              </a:spcAft>
              <a:buSzPts val="1000"/>
              <a:buChar char="-"/>
            </a:pPr>
            <a:r>
              <a:rPr lang="en-GB"/>
              <a:t>44% of cyclists do not have a set route to follow when cycling</a:t>
            </a:r>
            <a:endParaRPr/>
          </a:p>
          <a:p>
            <a:pPr indent="0" lvl="0" marL="0" rtl="0" algn="l">
              <a:spcBef>
                <a:spcPts val="1200"/>
              </a:spcBef>
              <a:spcAft>
                <a:spcPts val="0"/>
              </a:spcAft>
              <a:buNone/>
            </a:pPr>
            <a:r>
              <a:rPr lang="en-GB"/>
              <a:t>Depending on whether or not the user cycles, they were </a:t>
            </a:r>
            <a:br>
              <a:rPr lang="en-GB"/>
            </a:br>
            <a:r>
              <a:rPr lang="en-GB"/>
              <a:t>taken to different areas of the questionnaire so that the </a:t>
            </a:r>
            <a:br>
              <a:rPr lang="en-GB"/>
            </a:br>
            <a:r>
              <a:rPr lang="en-GB"/>
              <a:t>relevant questions can be asked. Surprisingly, 50% of our </a:t>
            </a:r>
            <a:br>
              <a:rPr lang="en-GB"/>
            </a:br>
            <a:r>
              <a:rPr lang="en-GB"/>
              <a:t>respondents don't cycle and 50% do. A major reason of not </a:t>
            </a:r>
            <a:br>
              <a:rPr lang="en-GB"/>
            </a:br>
            <a:r>
              <a:rPr lang="en-GB"/>
              <a:t>cycling seems to be related to time and certain issues such</a:t>
            </a:r>
            <a:br>
              <a:rPr lang="en-GB"/>
            </a:br>
            <a:r>
              <a:rPr lang="en-GB"/>
              <a:t>no access, no safe routes and no reason to cycle. So we see </a:t>
            </a:r>
            <a:br>
              <a:rPr lang="en-GB"/>
            </a:br>
            <a:r>
              <a:rPr lang="en-GB"/>
              <a:t>that based on the responses, we are aiming to reduce the </a:t>
            </a:r>
            <a:br>
              <a:rPr lang="en-GB"/>
            </a:br>
            <a:r>
              <a:rPr lang="en-GB"/>
              <a:t>number of non cyclists by designing something that </a:t>
            </a:r>
            <a:br>
              <a:rPr lang="en-GB"/>
            </a:br>
            <a:r>
              <a:rPr lang="en-GB"/>
              <a:t>encourages more users to cycle as well as to make their </a:t>
            </a:r>
            <a:br>
              <a:rPr lang="en-GB"/>
            </a:br>
            <a:r>
              <a:rPr lang="en-GB"/>
              <a:t>life easier and simpler. By aiming to design something </a:t>
            </a:r>
            <a:br>
              <a:rPr lang="en-GB"/>
            </a:br>
            <a:r>
              <a:rPr lang="en-GB"/>
              <a:t>to assist in cycling, this should reduce the time needed </a:t>
            </a:r>
            <a:br>
              <a:rPr lang="en-GB"/>
            </a:br>
            <a:r>
              <a:rPr lang="en-GB"/>
              <a:t>for new cyclists to get set up and out cycling which was </a:t>
            </a:r>
            <a:br>
              <a:rPr lang="en-GB"/>
            </a:br>
            <a:r>
              <a:rPr lang="en-GB"/>
              <a:t>a key issue that prevents them from doing so.</a:t>
            </a:r>
            <a:endParaRPr/>
          </a:p>
          <a:p>
            <a:pPr indent="0" lvl="0" marL="0" rtl="0" algn="l">
              <a:spcBef>
                <a:spcPts val="1200"/>
              </a:spcBef>
              <a:spcAft>
                <a:spcPts val="1200"/>
              </a:spcAft>
              <a:buNone/>
            </a:pPr>
            <a:r>
              <a:t/>
            </a:r>
            <a:endParaRPr/>
          </a:p>
        </p:txBody>
      </p:sp>
      <p:pic>
        <p:nvPicPr>
          <p:cNvPr descr="Forms response chart. Question title: Which of the following factors prevent or discourage you from cycling? Please select all that apply.. Number of responses: 21 responses." id="144" name="Google Shape;144;p24" title="Which of the following factors prevent or discourage you from cycling? Please select all that apply."/>
          <p:cNvPicPr preferRelativeResize="0"/>
          <p:nvPr/>
        </p:nvPicPr>
        <p:blipFill>
          <a:blip r:embed="rId3">
            <a:alphaModFix/>
          </a:blip>
          <a:stretch>
            <a:fillRect/>
          </a:stretch>
        </p:blipFill>
        <p:spPr>
          <a:xfrm>
            <a:off x="4123250" y="2261025"/>
            <a:ext cx="4893476" cy="2539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52848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Questionnaire Result Analysis cont.</a:t>
            </a:r>
            <a:endParaRPr/>
          </a:p>
        </p:txBody>
      </p:sp>
      <p:pic>
        <p:nvPicPr>
          <p:cNvPr descr="Forms response chart. Question title: Do you usually have a set route that you follow when cycling?. Number of responses: 18 responses." id="150" name="Google Shape;150;p25" title="Do you usually have a set route that you follow when cycling?"/>
          <p:cNvPicPr preferRelativeResize="0"/>
          <p:nvPr/>
        </p:nvPicPr>
        <p:blipFill rotWithShape="1">
          <a:blip r:embed="rId3">
            <a:alphaModFix/>
          </a:blip>
          <a:srcRect b="7633" l="2920" r="24621" t="7078"/>
          <a:stretch/>
        </p:blipFill>
        <p:spPr>
          <a:xfrm>
            <a:off x="5627550" y="178930"/>
            <a:ext cx="2985027" cy="1478871"/>
          </a:xfrm>
          <a:prstGeom prst="rect">
            <a:avLst/>
          </a:prstGeom>
          <a:noFill/>
          <a:ln>
            <a:noFill/>
          </a:ln>
        </p:spPr>
      </p:pic>
      <p:sp>
        <p:nvSpPr>
          <p:cNvPr id="151" name="Google Shape;151;p25"/>
          <p:cNvSpPr txBox="1"/>
          <p:nvPr>
            <p:ph idx="1" type="body"/>
          </p:nvPr>
        </p:nvSpPr>
        <p:spPr>
          <a:xfrm>
            <a:off x="311700" y="988275"/>
            <a:ext cx="4942800" cy="405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These answers shown on the right were of interest, as they demonstrated that security and navigation are two areas that could be improved for the questionnaire recipients.</a:t>
            </a:r>
            <a:endParaRPr/>
          </a:p>
          <a:p>
            <a:pPr indent="0" lvl="0" marL="0" rtl="0" algn="l">
              <a:spcBef>
                <a:spcPts val="1200"/>
              </a:spcBef>
              <a:spcAft>
                <a:spcPts val="0"/>
              </a:spcAft>
              <a:buNone/>
            </a:pPr>
            <a:r>
              <a:rPr lang="en-GB"/>
              <a:t>The high rate of bike theft and large demographic that use their bike for transport (and presumably have to leave their bike unattended after they reach their destination) mean that an innovative security device could be desirable for improving their cycling experience.</a:t>
            </a:r>
            <a:endParaRPr/>
          </a:p>
          <a:p>
            <a:pPr indent="0" lvl="0" marL="0" rtl="0" algn="l">
              <a:spcBef>
                <a:spcPts val="1200"/>
              </a:spcBef>
              <a:spcAft>
                <a:spcPts val="0"/>
              </a:spcAft>
              <a:buNone/>
            </a:pPr>
            <a:r>
              <a:rPr lang="en-GB"/>
              <a:t>The same could be said for navigation as: many people are afraid of cycling in public, do not set a route to follow when cycling, and do not use a cycling app. This means that a high percentage of people could be willing to try out an app that assists with setting routes and seeing where they can safely cycle.</a:t>
            </a:r>
            <a:endParaRPr/>
          </a:p>
          <a:p>
            <a:pPr indent="0" lvl="0" marL="0" rtl="0" algn="l">
              <a:spcBef>
                <a:spcPts val="1200"/>
              </a:spcBef>
              <a:spcAft>
                <a:spcPts val="1200"/>
              </a:spcAft>
              <a:buNone/>
            </a:pPr>
            <a:r>
              <a:rPr lang="en-GB"/>
              <a:t>To better understand the requirements of our target audience, we will now conduct interviews. This will also help reinforce what we have found on our questionnaire or whether or not their may be outlying data. Then we will create personas based on the demographic of which we received from this questionnaire with each persona containing the issues and habits based on the information that was displayed here. This will give us a more specific target audience that we can work with as it will help us better visualise how our product will help them.</a:t>
            </a:r>
            <a:endParaRPr/>
          </a:p>
        </p:txBody>
      </p:sp>
      <p:pic>
        <p:nvPicPr>
          <p:cNvPr id="152" name="Google Shape;152;p25" title="Chart"/>
          <p:cNvPicPr preferRelativeResize="0"/>
          <p:nvPr/>
        </p:nvPicPr>
        <p:blipFill>
          <a:blip r:embed="rId4">
            <a:alphaModFix/>
          </a:blip>
          <a:stretch>
            <a:fillRect/>
          </a:stretch>
        </p:blipFill>
        <p:spPr>
          <a:xfrm>
            <a:off x="5596575" y="1657800"/>
            <a:ext cx="2732526" cy="1651050"/>
          </a:xfrm>
          <a:prstGeom prst="rect">
            <a:avLst/>
          </a:prstGeom>
          <a:noFill/>
          <a:ln>
            <a:noFill/>
          </a:ln>
        </p:spPr>
      </p:pic>
      <p:pic>
        <p:nvPicPr>
          <p:cNvPr id="153" name="Google Shape;153;p25"/>
          <p:cNvPicPr preferRelativeResize="0"/>
          <p:nvPr/>
        </p:nvPicPr>
        <p:blipFill>
          <a:blip r:embed="rId5">
            <a:alphaModFix/>
          </a:blip>
          <a:stretch>
            <a:fillRect/>
          </a:stretch>
        </p:blipFill>
        <p:spPr>
          <a:xfrm>
            <a:off x="5527370" y="3308850"/>
            <a:ext cx="3461212" cy="1615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Interviews</a:t>
            </a:r>
            <a:endParaRPr/>
          </a:p>
        </p:txBody>
      </p:sp>
      <p:sp>
        <p:nvSpPr>
          <p:cNvPr id="159" name="Google Shape;159;p26"/>
          <p:cNvSpPr txBox="1"/>
          <p:nvPr>
            <p:ph idx="1" type="body"/>
          </p:nvPr>
        </p:nvSpPr>
        <p:spPr>
          <a:xfrm>
            <a:off x="311700" y="1065500"/>
            <a:ext cx="8520600" cy="366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Leading on from our questionnaire, we concluded that more qualitative research would give us the opportunity for a more in depth assessment, of why more people didn’t cycle regularly. We conducted a series of short, informal, one-to-one interviews from a range of people including students, a commuting professionals, and a stay-at-home parents. </a:t>
            </a:r>
            <a:endParaRPr/>
          </a:p>
          <a:p>
            <a:pPr indent="0" lvl="0" marL="0" rtl="0" algn="l">
              <a:spcBef>
                <a:spcPts val="800"/>
              </a:spcBef>
              <a:spcAft>
                <a:spcPts val="0"/>
              </a:spcAft>
              <a:buNone/>
            </a:pPr>
            <a:r>
              <a:rPr lang="en-GB"/>
              <a:t>The questions included some about general cycle usage as well and delving into further detail with regards to the subject’s experience with bike safety (including products, experiences and general thoughts) as well as navigation. This is in response to these being key themes highlighted by both the questionnaire and the autoethnography.</a:t>
            </a:r>
            <a:endParaRPr/>
          </a:p>
          <a:p>
            <a:pPr indent="0" lvl="0" marL="0" rtl="0" algn="l">
              <a:spcBef>
                <a:spcPts val="800"/>
              </a:spcBef>
              <a:spcAft>
                <a:spcPts val="0"/>
              </a:spcAft>
              <a:buNone/>
            </a:pPr>
            <a:r>
              <a:rPr lang="en-GB"/>
              <a:t>We chose to record their responses in voice notes</a:t>
            </a:r>
            <a:r>
              <a:rPr lang="en-GB"/>
              <a:t> on a phone so that no detail was missed, the interviewer could focus on the responses and subject rather than transcribing and also to avoid any nerves or intimidation by a more intrusive recording method. For the interview to remain on track we outlined a brief set of questions to prompt the interviewee when needed. This allowed the person being interviewed to lead the conversation and elaborate on their answers, while also ensuring this provided the information we required, having analysed the questionnaire responses. Some of these questions/prompts are included below:</a:t>
            </a:r>
            <a:endParaRPr/>
          </a:p>
          <a:p>
            <a:pPr indent="-292100" lvl="0" marL="457200" rtl="0" algn="l">
              <a:spcBef>
                <a:spcPts val="800"/>
              </a:spcBef>
              <a:spcAft>
                <a:spcPts val="0"/>
              </a:spcAft>
              <a:buSzPts val="1000"/>
              <a:buChar char="-"/>
            </a:pPr>
            <a:r>
              <a:rPr lang="en-GB"/>
              <a:t>Tell me about any times you’ve got lost while cycling.</a:t>
            </a:r>
            <a:endParaRPr/>
          </a:p>
          <a:p>
            <a:pPr indent="-292100" lvl="0" marL="457200" rtl="0" algn="l">
              <a:spcBef>
                <a:spcPts val="0"/>
              </a:spcBef>
              <a:spcAft>
                <a:spcPts val="0"/>
              </a:spcAft>
              <a:buSzPts val="1000"/>
              <a:buChar char="-"/>
            </a:pPr>
            <a:r>
              <a:rPr lang="en-GB"/>
              <a:t>How do you use your bike? (i.e. where, when and why)</a:t>
            </a:r>
            <a:endParaRPr/>
          </a:p>
          <a:p>
            <a:pPr indent="-292100" lvl="0" marL="457200" rtl="0" algn="l">
              <a:spcBef>
                <a:spcPts val="0"/>
              </a:spcBef>
              <a:spcAft>
                <a:spcPts val="0"/>
              </a:spcAft>
              <a:buSzPts val="1000"/>
              <a:buChar char="-"/>
            </a:pPr>
            <a:r>
              <a:rPr lang="en-GB"/>
              <a:t>Have you ever been worried about your bike being stolen or damaged? (If yes: “why?”)</a:t>
            </a:r>
            <a:endParaRPr/>
          </a:p>
          <a:p>
            <a:pPr indent="-292100" lvl="0" marL="457200" rtl="0" algn="l">
              <a:spcBef>
                <a:spcPts val="0"/>
              </a:spcBef>
              <a:spcAft>
                <a:spcPts val="0"/>
              </a:spcAft>
              <a:buSzPts val="1000"/>
              <a:buChar char="-"/>
            </a:pPr>
            <a:r>
              <a:rPr lang="en-GB"/>
              <a:t>What safety measures do you use? And why have you chosen these?</a:t>
            </a:r>
            <a:endParaRPr/>
          </a:p>
          <a:p>
            <a:pPr indent="0" lvl="0" marL="0" rtl="0" algn="l">
              <a:spcBef>
                <a:spcPts val="800"/>
              </a:spcBef>
              <a:spcAft>
                <a:spcPts val="800"/>
              </a:spcAft>
              <a:buNone/>
            </a:pPr>
            <a:r>
              <a:rPr lang="en-GB"/>
              <a:t>In addition to these formal structured interviews, we regularly held informal conversations with others, who we perceived to be our target end user at multiple stages in the design process.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Interview Findings</a:t>
            </a:r>
            <a:endParaRPr/>
          </a:p>
        </p:txBody>
      </p:sp>
      <p:sp>
        <p:nvSpPr>
          <p:cNvPr id="165" name="Google Shape;165;p27"/>
          <p:cNvSpPr txBox="1"/>
          <p:nvPr>
            <p:ph idx="1" type="body"/>
          </p:nvPr>
        </p:nvSpPr>
        <p:spPr>
          <a:xfrm>
            <a:off x="311700" y="1103050"/>
            <a:ext cx="8520600" cy="3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our interviews we observed the following: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greatest barrier to more frequent bike users, was that of an issue of security. This could be due to either the location to which they would store their bike, or the specific lock they would use to secure their bike. This aligned with our questionnaire results, as after personal reasons, a question of safety was the next issue preventing more people from riding. There was a general lack in trust of some areas to store your bike due to sporadic theft being reported. While even some bike locks are strong enough to deter this, the thought of leaving your bike for several hours was off-putting for most.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was expressed that some routes simply weren’t practical for riding a bike and that access needed to be improved, to encourage more bike use. Quieter routes for less able cyclists was brought up in conversation, as most mobile route apps frequently direct users down busy/main roads. This can discourage the people who wish to cycle who aren’t as confident as other road users.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One of our interviewees described how she would be motivated to cycle more, if she had someone to cycle with.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was also a common theme that while cycling is an active mode of transport there are limitations, such as if a large amount of items are needed to be brought along. This makes cycling tiresome and impractical, especially for someone who commutes.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These responses were encouraging: aligning with the questionnaire results gave us confidence that we were heading in the right direction. Additionally it reduced the problem space, allowing for later ideation that was more focused.</a:t>
            </a:r>
            <a:endParaRPr/>
          </a:p>
          <a:p>
            <a:pPr indent="0" lvl="0" marL="0" rtl="0" algn="l">
              <a:spcBef>
                <a:spcPts val="0"/>
              </a:spcBef>
              <a:spcAft>
                <a:spcPts val="0"/>
              </a:spcAft>
              <a:buNone/>
            </a:pPr>
            <a:r>
              <a:t/>
            </a:r>
            <a:endParaRPr>
              <a:solidFill>
                <a:srgbClr val="9E9E9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Ethnography</a:t>
            </a:r>
            <a:endParaRPr/>
          </a:p>
        </p:txBody>
      </p:sp>
      <p:sp>
        <p:nvSpPr>
          <p:cNvPr id="171" name="Google Shape;171;p28"/>
          <p:cNvSpPr txBox="1"/>
          <p:nvPr>
            <p:ph idx="1" type="body"/>
          </p:nvPr>
        </p:nvSpPr>
        <p:spPr>
          <a:xfrm>
            <a:off x="311700" y="1266325"/>
            <a:ext cx="3896100" cy="350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During one of our meetings, we decided to sit at a table near the bike racks so that we could </a:t>
            </a:r>
            <a:r>
              <a:rPr lang="en-GB"/>
              <a:t>observe</a:t>
            </a:r>
            <a:r>
              <a:rPr lang="en-GB"/>
              <a:t> any bikers that go through or stop to lock up their bikes. This was done at the University of Birmingham, so many of the cyclists were students or lecturers commuting home or to lectures. </a:t>
            </a:r>
            <a:endParaRPr/>
          </a:p>
          <a:p>
            <a:pPr indent="0" lvl="0" marL="0" rtl="0" algn="l">
              <a:spcBef>
                <a:spcPts val="1200"/>
              </a:spcBef>
              <a:spcAft>
                <a:spcPts val="0"/>
              </a:spcAft>
              <a:buNone/>
            </a:pPr>
            <a:r>
              <a:rPr lang="en-GB"/>
              <a:t>We observed that of those who stopped to lock their bikes, there were a variety of different bike locks that were used. Along with some people who use 2 different type of locks for extra security. Almost all the bikers we saw had a helmet on which is more than we expected as in our questionnaire, 47.6% said that they </a:t>
            </a:r>
            <a:r>
              <a:rPr lang="en-GB"/>
              <a:t>don't</a:t>
            </a:r>
            <a:r>
              <a:rPr lang="en-GB"/>
              <a:t> wear a helmet.</a:t>
            </a:r>
            <a:endParaRPr/>
          </a:p>
          <a:p>
            <a:pPr indent="0" lvl="0" marL="0" rtl="0" algn="l">
              <a:spcBef>
                <a:spcPts val="1200"/>
              </a:spcBef>
              <a:spcAft>
                <a:spcPts val="1200"/>
              </a:spcAft>
              <a:buNone/>
            </a:pPr>
            <a:r>
              <a:rPr lang="en-GB"/>
              <a:t>There are also a </a:t>
            </a:r>
            <a:r>
              <a:rPr lang="en-GB"/>
              <a:t>variety</a:t>
            </a:r>
            <a:r>
              <a:rPr lang="en-GB"/>
              <a:t> of different types of bike racks with some seemingly more secure and safe to others. At the uni, the bike racks seems to be in more public places to provide more security and some had roofing as they were more modern.</a:t>
            </a:r>
            <a:endParaRPr/>
          </a:p>
        </p:txBody>
      </p:sp>
      <p:pic>
        <p:nvPicPr>
          <p:cNvPr id="172" name="Google Shape;172;p28"/>
          <p:cNvPicPr preferRelativeResize="0"/>
          <p:nvPr/>
        </p:nvPicPr>
        <p:blipFill rotWithShape="1">
          <a:blip r:embed="rId3">
            <a:alphaModFix/>
          </a:blip>
          <a:srcRect b="0" l="0" r="0" t="12679"/>
          <a:stretch/>
        </p:blipFill>
        <p:spPr>
          <a:xfrm>
            <a:off x="6650400" y="1595243"/>
            <a:ext cx="2271752" cy="2644884"/>
          </a:xfrm>
          <a:prstGeom prst="rect">
            <a:avLst/>
          </a:prstGeom>
          <a:noFill/>
          <a:ln>
            <a:noFill/>
          </a:ln>
        </p:spPr>
      </p:pic>
      <p:pic>
        <p:nvPicPr>
          <p:cNvPr id="173" name="Google Shape;173;p28"/>
          <p:cNvPicPr preferRelativeResize="0"/>
          <p:nvPr/>
        </p:nvPicPr>
        <p:blipFill rotWithShape="1">
          <a:blip r:embed="rId4">
            <a:alphaModFix/>
          </a:blip>
          <a:srcRect b="15654" l="1323" r="16459" t="12273"/>
          <a:stretch/>
        </p:blipFill>
        <p:spPr>
          <a:xfrm>
            <a:off x="4314250" y="1589988"/>
            <a:ext cx="2271752" cy="2655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Ethnography cont.</a:t>
            </a:r>
            <a:endParaRPr/>
          </a:p>
        </p:txBody>
      </p:sp>
      <p:sp>
        <p:nvSpPr>
          <p:cNvPr id="179" name="Google Shape;179;p29"/>
          <p:cNvSpPr txBox="1"/>
          <p:nvPr>
            <p:ph idx="1" type="body"/>
          </p:nvPr>
        </p:nvSpPr>
        <p:spPr>
          <a:xfrm>
            <a:off x="311700" y="1238425"/>
            <a:ext cx="3304800" cy="380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few bikes that had a double bike lock </a:t>
            </a:r>
            <a:r>
              <a:rPr lang="en-GB"/>
              <a:t>system use different locks, usually a cable lock and a U-lock like the one shown in the image. From what we saw, this was a lot more time consuming for the biker compared to the ones who only had one lock. Many of the bikers stored their locks in their rucksack or something similar which may be a hassle.</a:t>
            </a:r>
            <a:endParaRPr/>
          </a:p>
          <a:p>
            <a:pPr indent="0" lvl="0" marL="0" rtl="0" algn="l">
              <a:spcBef>
                <a:spcPts val="1200"/>
              </a:spcBef>
              <a:spcAft>
                <a:spcPts val="0"/>
              </a:spcAft>
              <a:buNone/>
            </a:pPr>
            <a:r>
              <a:rPr lang="en-GB"/>
              <a:t>Along with this, we observed a sign by a building which stated that bikes aren’t allowed to be brought in meaning that bikers will have to look for someplace to secure their bike onto which can be time consuming especially if there isn't an obvious one nearby. </a:t>
            </a:r>
            <a:endParaRPr/>
          </a:p>
          <a:p>
            <a:pPr indent="0" lvl="0" marL="0" rtl="0" algn="l">
              <a:spcBef>
                <a:spcPts val="1200"/>
              </a:spcBef>
              <a:spcAft>
                <a:spcPts val="1200"/>
              </a:spcAft>
              <a:buNone/>
            </a:pPr>
            <a:r>
              <a:rPr lang="en-GB"/>
              <a:t>Thus, based on the ethnography, we believe the main focus of our design should be for the security of cycling. For example a better lock system would be appropriate for the bikers and reduces their need to used a double bike lock. </a:t>
            </a:r>
            <a:endParaRPr/>
          </a:p>
        </p:txBody>
      </p:sp>
      <p:pic>
        <p:nvPicPr>
          <p:cNvPr id="180" name="Google Shape;180;p29"/>
          <p:cNvPicPr preferRelativeResize="0"/>
          <p:nvPr/>
        </p:nvPicPr>
        <p:blipFill>
          <a:blip r:embed="rId3">
            <a:alphaModFix/>
          </a:blip>
          <a:stretch>
            <a:fillRect/>
          </a:stretch>
        </p:blipFill>
        <p:spPr>
          <a:xfrm>
            <a:off x="3646450" y="1740187"/>
            <a:ext cx="2974449" cy="2230825"/>
          </a:xfrm>
          <a:prstGeom prst="rect">
            <a:avLst/>
          </a:prstGeom>
          <a:noFill/>
          <a:ln>
            <a:noFill/>
          </a:ln>
        </p:spPr>
      </p:pic>
      <p:pic>
        <p:nvPicPr>
          <p:cNvPr id="181" name="Google Shape;181;p29"/>
          <p:cNvPicPr preferRelativeResize="0"/>
          <p:nvPr/>
        </p:nvPicPr>
        <p:blipFill rotWithShape="1">
          <a:blip r:embed="rId4">
            <a:alphaModFix/>
          </a:blip>
          <a:srcRect b="10478" l="18228" r="18500" t="20812"/>
          <a:stretch/>
        </p:blipFill>
        <p:spPr>
          <a:xfrm>
            <a:off x="6650850" y="1238437"/>
            <a:ext cx="2233874" cy="3234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Online Research</a:t>
            </a:r>
            <a:endParaRPr/>
          </a:p>
        </p:txBody>
      </p:sp>
      <p:sp>
        <p:nvSpPr>
          <p:cNvPr id="187" name="Google Shape;187;p30"/>
          <p:cNvSpPr txBox="1"/>
          <p:nvPr>
            <p:ph idx="1" type="body"/>
          </p:nvPr>
        </p:nvSpPr>
        <p:spPr>
          <a:xfrm>
            <a:off x="311700" y="1085600"/>
            <a:ext cx="8520600" cy="39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were unable to find any relevant research papers that were not </a:t>
            </a:r>
            <a:r>
              <a:rPr lang="en-GB"/>
              <a:t>behind</a:t>
            </a:r>
            <a:r>
              <a:rPr lang="en-GB"/>
              <a:t> a paywall. However, articles/websites that detailed popular cycling accessories and other benefits of cycling were found to be useful. The former helped to identify popular accessory types for cyclists, which assisted in figuring out our </a:t>
            </a:r>
            <a:r>
              <a:rPr lang="en-GB"/>
              <a:t>project ideas. The latter helped in a similar fashion, as we could single out ideas on topics that enticed others to begin their cycling journey. There was a wide array of various tools that assist the biker which shows that there is a large market so due to this, we wanted to come up with a product that has more benefits to the biker rather than just a simple tool that only has one function such as a speedometer, lights, bottle holder and battery assisted booster.</a:t>
            </a:r>
            <a:endParaRPr/>
          </a:p>
          <a:p>
            <a:pPr indent="0" lvl="0" marL="0" rtl="0" algn="l">
              <a:spcBef>
                <a:spcPts val="1200"/>
              </a:spcBef>
              <a:spcAft>
                <a:spcPts val="0"/>
              </a:spcAft>
              <a:buNone/>
            </a:pPr>
            <a:r>
              <a:rPr lang="en-GB"/>
              <a:t>Examples of websites used:</a:t>
            </a:r>
            <a:endParaRPr/>
          </a:p>
          <a:p>
            <a:pPr indent="0" lvl="0" marL="0" rtl="0" algn="l">
              <a:spcBef>
                <a:spcPts val="1200"/>
              </a:spcBef>
              <a:spcAft>
                <a:spcPts val="0"/>
              </a:spcAft>
              <a:buNone/>
            </a:pPr>
            <a:r>
              <a:rPr lang="en-GB"/>
              <a:t>Article on benefits of cycling:</a:t>
            </a:r>
            <a:br>
              <a:rPr lang="en-GB">
                <a:solidFill>
                  <a:srgbClr val="000000"/>
                </a:solidFill>
              </a:rPr>
            </a:br>
            <a:r>
              <a:rPr lang="en-GB" u="sng">
                <a:solidFill>
                  <a:srgbClr val="1155CC"/>
                </a:solidFill>
                <a:hlinkClick r:id="rId3">
                  <a:extLst>
                    <a:ext uri="{A12FA001-AC4F-418D-AE19-62706E023703}">
                      <ahyp:hlinkClr val="tx"/>
                    </a:ext>
                  </a:extLst>
                </a:hlinkClick>
              </a:rPr>
              <a:t>https://www.bicycling.com/training/a36174134/benefits-of-cycling-for-fun/</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GB"/>
              <a:t>Cycling-related gift ideas: (looking at popular gifts related to cycling could be used to identify areas of potential innovation for project idea)</a:t>
            </a:r>
            <a:endParaRPr/>
          </a:p>
          <a:p>
            <a:pPr indent="0" lvl="0" marL="0" rtl="0" algn="l">
              <a:spcBef>
                <a:spcPts val="0"/>
              </a:spcBef>
              <a:spcAft>
                <a:spcPts val="0"/>
              </a:spcAft>
              <a:buNone/>
            </a:pPr>
            <a:r>
              <a:rPr lang="en-GB" u="sng">
                <a:solidFill>
                  <a:srgbClr val="1155CC"/>
                </a:solidFill>
                <a:hlinkClick r:id="rId4">
                  <a:extLst>
                    <a:ext uri="{A12FA001-AC4F-418D-AE19-62706E023703}">
                      <ahyp:hlinkClr val="tx"/>
                    </a:ext>
                  </a:extLst>
                </a:hlinkClick>
              </a:rPr>
              <a:t>https://www.cyclist.co.uk/buying-guides/677/gifts-for-cyclists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GB"/>
              <a:t>Website chronicling the “best” cycling related gear (“Best bike locks”, “best bike lights”, etc):</a:t>
            </a:r>
            <a:endParaRPr/>
          </a:p>
          <a:p>
            <a:pPr indent="0" lvl="0" marL="0" rtl="0" algn="l">
              <a:spcBef>
                <a:spcPts val="0"/>
              </a:spcBef>
              <a:spcAft>
                <a:spcPts val="0"/>
              </a:spcAft>
              <a:buNone/>
            </a:pPr>
            <a:r>
              <a:rPr lang="en-GB" u="sng">
                <a:solidFill>
                  <a:srgbClr val="1155CC"/>
                </a:solidFill>
                <a:hlinkClick r:id="rId5">
                  <a:extLst>
                    <a:ext uri="{A12FA001-AC4F-418D-AE19-62706E023703}">
                      <ahyp:hlinkClr val="tx"/>
                    </a:ext>
                  </a:extLst>
                </a:hlinkClick>
              </a:rPr>
              <a:t>https://www.bicycling.com/bikes-gear/</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GB"/>
              <a:t>Article on best cycling accessories for improving cycling experience:</a:t>
            </a:r>
            <a:br>
              <a:rPr lang="en-GB">
                <a:solidFill>
                  <a:srgbClr val="000000"/>
                </a:solidFill>
              </a:rPr>
            </a:br>
            <a:r>
              <a:rPr lang="en-GB" u="sng">
                <a:solidFill>
                  <a:srgbClr val="1155CC"/>
                </a:solidFill>
                <a:hlinkClick r:id="rId6">
                  <a:extLst>
                    <a:ext uri="{A12FA001-AC4F-418D-AE19-62706E023703}">
                      <ahyp:hlinkClr val="tx"/>
                    </a:ext>
                  </a:extLst>
                </a:hlinkClick>
              </a:rPr>
              <a:t>https://www.gq-magazine.co.uk/lifestyle/gallery/best-cycling-accessories</a:t>
            </a:r>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286350" y="122795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Personas</a:t>
            </a:r>
            <a:endParaRPr/>
          </a:p>
        </p:txBody>
      </p:sp>
      <p:sp>
        <p:nvSpPr>
          <p:cNvPr id="193" name="Google Shape;193;p31"/>
          <p:cNvSpPr txBox="1"/>
          <p:nvPr/>
        </p:nvSpPr>
        <p:spPr>
          <a:xfrm>
            <a:off x="1326450" y="2880000"/>
            <a:ext cx="64911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D9D9D9"/>
                </a:solidFill>
                <a:latin typeface="Open Sans"/>
                <a:ea typeface="Open Sans"/>
                <a:cs typeface="Open Sans"/>
                <a:sym typeface="Open Sans"/>
              </a:rPr>
              <a:t>After reviewing the data gathered from the questionnaire, interviews and ethnography we have identified key themes and categories within the set of respondents and determined that five personas would be ideal to represent the interests of the whole group. These were created based on the demographic of our questionnaire to better represent our target audience. This is to ensure that we are able to ideate solutions for our personas.</a:t>
            </a:r>
            <a:endParaRPr>
              <a:solidFill>
                <a:srgbClr val="D9D9D9"/>
              </a:solidFill>
              <a:latin typeface="Open Sans"/>
              <a:ea typeface="Open Sans"/>
              <a:cs typeface="Open Sans"/>
              <a:sym typeface="Open Sans"/>
            </a:endParaRPr>
          </a:p>
          <a:p>
            <a:pPr indent="0" lvl="0" marL="0" rtl="0" algn="ctr">
              <a:spcBef>
                <a:spcPts val="0"/>
              </a:spcBef>
              <a:spcAft>
                <a:spcPts val="0"/>
              </a:spcAft>
              <a:buNone/>
            </a:pPr>
            <a:r>
              <a:t/>
            </a:r>
            <a:endParaRPr>
              <a:solidFill>
                <a:srgbClr val="D9D9D9"/>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ph type="title"/>
          </p:nvPr>
        </p:nvSpPr>
        <p:spPr>
          <a:xfrm>
            <a:off x="286350" y="122795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Brainstorming</a:t>
            </a:r>
            <a:endParaRPr/>
          </a:p>
        </p:txBody>
      </p:sp>
      <p:sp>
        <p:nvSpPr>
          <p:cNvPr id="82" name="Google Shape;82;p14"/>
          <p:cNvSpPr txBox="1"/>
          <p:nvPr/>
        </p:nvSpPr>
        <p:spPr>
          <a:xfrm>
            <a:off x="1326450" y="2880000"/>
            <a:ext cx="649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D9D9D9"/>
                </a:solidFill>
                <a:latin typeface="Open Sans"/>
                <a:ea typeface="Open Sans"/>
                <a:cs typeface="Open Sans"/>
                <a:sym typeface="Open Sans"/>
              </a:rPr>
              <a:t>Initially we began by meeting up to brainstorm the possible issues given the design challenge topic which is cycling.</a:t>
            </a:r>
            <a:endParaRPr>
              <a:solidFill>
                <a:srgbClr val="D9D9D9"/>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240600"/>
            <a:ext cx="4581900" cy="287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Persona: John Heathrow</a:t>
            </a:r>
            <a:endParaRPr/>
          </a:p>
        </p:txBody>
      </p:sp>
      <p:sp>
        <p:nvSpPr>
          <p:cNvPr id="199" name="Google Shape;199;p32"/>
          <p:cNvSpPr txBox="1"/>
          <p:nvPr>
            <p:ph idx="1" type="body"/>
          </p:nvPr>
        </p:nvSpPr>
        <p:spPr>
          <a:xfrm>
            <a:off x="222175" y="2627725"/>
            <a:ext cx="2291400" cy="140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100"/>
              <a:t>Name: John Heathrow</a:t>
            </a:r>
            <a:br>
              <a:rPr lang="en-GB" sz="1100"/>
            </a:br>
            <a:r>
              <a:rPr lang="en-GB" sz="1100"/>
              <a:t>Age: 43</a:t>
            </a:r>
            <a:br>
              <a:rPr lang="en-GB" sz="1100"/>
            </a:br>
            <a:r>
              <a:rPr lang="en-GB" sz="1100"/>
              <a:t>Gender: Male</a:t>
            </a:r>
            <a:br>
              <a:rPr lang="en-GB" sz="1100"/>
            </a:br>
            <a:r>
              <a:rPr lang="en-GB" sz="1100"/>
              <a:t>Occupation: Carpenter</a:t>
            </a:r>
            <a:br>
              <a:rPr lang="en-GB" sz="1100"/>
            </a:br>
            <a:r>
              <a:rPr lang="en-GB" sz="1100"/>
              <a:t>Nationality: </a:t>
            </a:r>
            <a:r>
              <a:rPr lang="en-GB" sz="1100"/>
              <a:t>British</a:t>
            </a:r>
            <a:endParaRPr sz="1100"/>
          </a:p>
        </p:txBody>
      </p:sp>
      <p:sp>
        <p:nvSpPr>
          <p:cNvPr id="200" name="Google Shape;200;p32"/>
          <p:cNvSpPr txBox="1"/>
          <p:nvPr>
            <p:ph idx="2" type="body"/>
          </p:nvPr>
        </p:nvSpPr>
        <p:spPr>
          <a:xfrm>
            <a:off x="2599050" y="537013"/>
            <a:ext cx="6223200" cy="17766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SzPts val="852"/>
              <a:buNone/>
            </a:pPr>
            <a:r>
              <a:rPr lang="en-GB" sz="1200">
                <a:solidFill>
                  <a:schemeClr val="accent1"/>
                </a:solidFill>
              </a:rPr>
              <a:t>Bio</a:t>
            </a:r>
            <a:br>
              <a:rPr lang="en-GB" sz="952">
                <a:solidFill>
                  <a:schemeClr val="accent1"/>
                </a:solidFill>
              </a:rPr>
            </a:br>
            <a:r>
              <a:rPr lang="en-GB" sz="1000"/>
              <a:t>John is a carpenter who enjoys to cycle in town during his free time on the weekends. He has very little time to do this, as he is often preoccupied with taking care of his children and doing chores around the house.</a:t>
            </a:r>
            <a:endParaRPr/>
          </a:p>
          <a:p>
            <a:pPr indent="0" lvl="0" marL="0" rtl="0" algn="l">
              <a:lnSpc>
                <a:spcPct val="110000"/>
              </a:lnSpc>
              <a:spcBef>
                <a:spcPts val="600"/>
              </a:spcBef>
              <a:spcAft>
                <a:spcPts val="0"/>
              </a:spcAft>
              <a:buSzPts val="852"/>
              <a:buNone/>
            </a:pPr>
            <a:r>
              <a:rPr lang="en-GB" sz="1000"/>
              <a:t>When he is able to spend his precious time out and about, he is frequently disappointed: as roads are filled with cars and have few cycle paths. He wants to be able to quickly and easily find out where he can cycle without having to endure the stress of dodging cars and waiting at traffic lights, despite being in the middle of the city.</a:t>
            </a:r>
            <a:endParaRPr sz="1000"/>
          </a:p>
          <a:p>
            <a:pPr indent="0" lvl="0" marL="0" rtl="0" algn="l">
              <a:lnSpc>
                <a:spcPct val="110000"/>
              </a:lnSpc>
              <a:spcBef>
                <a:spcPts val="600"/>
              </a:spcBef>
              <a:spcAft>
                <a:spcPts val="600"/>
              </a:spcAft>
              <a:buSzPts val="852"/>
              <a:buNone/>
            </a:pPr>
            <a:r>
              <a:rPr lang="en-GB"/>
              <a:t>John makes a comfortable living in a stable job and cycles as a hobby so his budget is generous.</a:t>
            </a:r>
            <a:endParaRPr/>
          </a:p>
        </p:txBody>
      </p:sp>
      <p:sp>
        <p:nvSpPr>
          <p:cNvPr id="201" name="Google Shape;201;p32"/>
          <p:cNvSpPr txBox="1"/>
          <p:nvPr>
            <p:ph idx="3" type="body"/>
          </p:nvPr>
        </p:nvSpPr>
        <p:spPr>
          <a:xfrm>
            <a:off x="2609725" y="2301000"/>
            <a:ext cx="2926200" cy="1325100"/>
          </a:xfrm>
          <a:prstGeom prst="rect">
            <a:avLst/>
          </a:prstGeom>
        </p:spPr>
        <p:txBody>
          <a:bodyPr anchorCtr="0" anchor="t" bIns="91425" lIns="91425" spcFirstLastPara="1" rIns="91425" wrap="square" tIns="91425">
            <a:normAutofit lnSpcReduction="10000"/>
          </a:bodyPr>
          <a:lstStyle/>
          <a:p>
            <a:pPr indent="0" lvl="0" marL="0" rtl="0" algn="l">
              <a:lnSpc>
                <a:spcPct val="140000"/>
              </a:lnSpc>
              <a:spcBef>
                <a:spcPts val="0"/>
              </a:spcBef>
              <a:spcAft>
                <a:spcPts val="0"/>
              </a:spcAft>
              <a:buNone/>
            </a:pPr>
            <a:r>
              <a:rPr lang="en-GB" sz="1200">
                <a:solidFill>
                  <a:schemeClr val="accent1"/>
                </a:solidFill>
              </a:rPr>
              <a:t>Goals</a:t>
            </a:r>
            <a:endParaRPr sz="1200">
              <a:solidFill>
                <a:schemeClr val="accent1"/>
              </a:solidFill>
            </a:endParaRPr>
          </a:p>
          <a:p>
            <a:pPr indent="-292100" lvl="0" marL="457200" rtl="0" algn="l">
              <a:lnSpc>
                <a:spcPct val="100000"/>
              </a:lnSpc>
              <a:spcBef>
                <a:spcPts val="0"/>
              </a:spcBef>
              <a:spcAft>
                <a:spcPts val="0"/>
              </a:spcAft>
              <a:buSzPts val="1000"/>
              <a:buChar char="●"/>
            </a:pPr>
            <a:r>
              <a:rPr lang="en-GB" sz="1000"/>
              <a:t>Cycle in an area with few cars, or an area that has cycle paths</a:t>
            </a:r>
            <a:endParaRPr sz="1000"/>
          </a:p>
          <a:p>
            <a:pPr indent="-292100" lvl="0" marL="457200" rtl="0" algn="l">
              <a:lnSpc>
                <a:spcPct val="100000"/>
              </a:lnSpc>
              <a:spcBef>
                <a:spcPts val="0"/>
              </a:spcBef>
              <a:spcAft>
                <a:spcPts val="0"/>
              </a:spcAft>
              <a:buSzPts val="1000"/>
              <a:buChar char="●"/>
            </a:pPr>
            <a:r>
              <a:rPr lang="en-GB" sz="1000"/>
              <a:t>To find out where he can cycle before he sets off</a:t>
            </a:r>
            <a:endParaRPr sz="1000"/>
          </a:p>
          <a:p>
            <a:pPr indent="-292100" lvl="0" marL="457200" rtl="0" algn="l">
              <a:lnSpc>
                <a:spcPct val="100000"/>
              </a:lnSpc>
              <a:spcBef>
                <a:spcPts val="0"/>
              </a:spcBef>
              <a:spcAft>
                <a:spcPts val="0"/>
              </a:spcAft>
              <a:buSzPts val="1000"/>
              <a:buChar char="●"/>
            </a:pPr>
            <a:r>
              <a:rPr lang="en-GB" sz="1000"/>
              <a:t>To make the best use of his limited time</a:t>
            </a:r>
            <a:endParaRPr sz="1000"/>
          </a:p>
        </p:txBody>
      </p:sp>
      <p:sp>
        <p:nvSpPr>
          <p:cNvPr id="202" name="Google Shape;202;p32"/>
          <p:cNvSpPr txBox="1"/>
          <p:nvPr>
            <p:ph idx="4" type="body"/>
          </p:nvPr>
        </p:nvSpPr>
        <p:spPr>
          <a:xfrm>
            <a:off x="222175" y="3678025"/>
            <a:ext cx="2291400" cy="1169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i="1" lang="en-GB" sz="1100"/>
              <a:t>“It’s quite difficult to find a quiet cycle path in town these days…”</a:t>
            </a:r>
            <a:endParaRPr i="1" sz="1100"/>
          </a:p>
        </p:txBody>
      </p:sp>
      <p:sp>
        <p:nvSpPr>
          <p:cNvPr id="203" name="Google Shape;203;p32"/>
          <p:cNvSpPr txBox="1"/>
          <p:nvPr>
            <p:ph idx="5" type="body"/>
          </p:nvPr>
        </p:nvSpPr>
        <p:spPr>
          <a:xfrm>
            <a:off x="2599050" y="3496225"/>
            <a:ext cx="2811300" cy="1517400"/>
          </a:xfrm>
          <a:prstGeom prst="rect">
            <a:avLst/>
          </a:prstGeom>
        </p:spPr>
        <p:txBody>
          <a:bodyPr anchorCtr="0" anchor="t" bIns="91425" lIns="91425" spcFirstLastPara="1" rIns="91425" wrap="square" tIns="91425">
            <a:normAutofit/>
          </a:bodyPr>
          <a:lstStyle/>
          <a:p>
            <a:pPr indent="0" lvl="0" marL="0" rtl="0" algn="l">
              <a:lnSpc>
                <a:spcPct val="140000"/>
              </a:lnSpc>
              <a:spcBef>
                <a:spcPts val="0"/>
              </a:spcBef>
              <a:spcAft>
                <a:spcPts val="0"/>
              </a:spcAft>
              <a:buNone/>
            </a:pPr>
            <a:r>
              <a:rPr lang="en-GB" sz="1200">
                <a:solidFill>
                  <a:schemeClr val="accent1"/>
                </a:solidFill>
              </a:rPr>
              <a:t>Pain Points</a:t>
            </a:r>
            <a:endParaRPr sz="1200">
              <a:solidFill>
                <a:schemeClr val="accent1"/>
              </a:solidFill>
            </a:endParaRPr>
          </a:p>
          <a:p>
            <a:pPr indent="-292100" lvl="0" marL="457200" rtl="0" algn="l">
              <a:lnSpc>
                <a:spcPct val="100000"/>
              </a:lnSpc>
              <a:spcBef>
                <a:spcPts val="0"/>
              </a:spcBef>
              <a:spcAft>
                <a:spcPts val="0"/>
              </a:spcAft>
              <a:buSzPts val="1000"/>
              <a:buChar char="●"/>
            </a:pPr>
            <a:r>
              <a:rPr lang="en-GB" sz="1000"/>
              <a:t>Dislikes cycling without music, but doesn’t feel confident to cycle with music when there are cars around</a:t>
            </a:r>
            <a:endParaRPr sz="1000"/>
          </a:p>
          <a:p>
            <a:pPr indent="-292100" lvl="0" marL="457200" rtl="0" algn="l">
              <a:lnSpc>
                <a:spcPct val="100000"/>
              </a:lnSpc>
              <a:spcBef>
                <a:spcPts val="0"/>
              </a:spcBef>
              <a:spcAft>
                <a:spcPts val="0"/>
              </a:spcAft>
              <a:buSzPts val="1000"/>
              <a:buChar char="●"/>
            </a:pPr>
            <a:r>
              <a:rPr lang="en-GB" sz="1000"/>
              <a:t>Gets impatient when he has to wait at multiple traffic lights</a:t>
            </a:r>
            <a:endParaRPr sz="1000"/>
          </a:p>
        </p:txBody>
      </p:sp>
      <p:pic>
        <p:nvPicPr>
          <p:cNvPr id="204" name="Google Shape;204;p32"/>
          <p:cNvPicPr preferRelativeResize="0"/>
          <p:nvPr/>
        </p:nvPicPr>
        <p:blipFill rotWithShape="1">
          <a:blip r:embed="rId3">
            <a:alphaModFix/>
          </a:blip>
          <a:srcRect b="30473" l="32259" r="31879" t="16638"/>
          <a:stretch/>
        </p:blipFill>
        <p:spPr>
          <a:xfrm>
            <a:off x="338400" y="839125"/>
            <a:ext cx="1659600" cy="1660800"/>
          </a:xfrm>
          <a:prstGeom prst="ellipse">
            <a:avLst/>
          </a:prstGeom>
          <a:noFill/>
          <a:ln>
            <a:noFill/>
          </a:ln>
        </p:spPr>
      </p:pic>
      <p:sp>
        <p:nvSpPr>
          <p:cNvPr id="205" name="Google Shape;205;p32"/>
          <p:cNvSpPr txBox="1"/>
          <p:nvPr/>
        </p:nvSpPr>
        <p:spPr>
          <a:xfrm>
            <a:off x="5668975" y="2627725"/>
            <a:ext cx="29262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latin typeface="Open Sans"/>
                <a:ea typeface="Open Sans"/>
                <a:cs typeface="Open Sans"/>
                <a:sym typeface="Open Sans"/>
              </a:rPr>
              <a:t>Productivity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Exercise activity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Budget/Spending power</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Technical ability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p:txBody>
      </p:sp>
      <p:grpSp>
        <p:nvGrpSpPr>
          <p:cNvPr id="206" name="Google Shape;206;p32"/>
          <p:cNvGrpSpPr/>
          <p:nvPr/>
        </p:nvGrpSpPr>
        <p:grpSpPr>
          <a:xfrm>
            <a:off x="5855525" y="2934787"/>
            <a:ext cx="2628000" cy="134700"/>
            <a:chOff x="5817325" y="2672850"/>
            <a:chExt cx="2628000" cy="134700"/>
          </a:xfrm>
        </p:grpSpPr>
        <p:cxnSp>
          <p:nvCxnSpPr>
            <p:cNvPr id="207" name="Google Shape;207;p32"/>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08" name="Google Shape;208;p32"/>
            <p:cNvGrpSpPr/>
            <p:nvPr/>
          </p:nvGrpSpPr>
          <p:grpSpPr>
            <a:xfrm>
              <a:off x="5817325" y="2672850"/>
              <a:ext cx="2628000" cy="134700"/>
              <a:chOff x="5817325" y="2672850"/>
              <a:chExt cx="2628000" cy="134700"/>
            </a:xfrm>
          </p:grpSpPr>
          <p:cxnSp>
            <p:nvCxnSpPr>
              <p:cNvPr id="209" name="Google Shape;209;p32"/>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210" name="Google Shape;210;p32"/>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211" name="Google Shape;211;p32"/>
          <p:cNvGrpSpPr/>
          <p:nvPr/>
        </p:nvGrpSpPr>
        <p:grpSpPr>
          <a:xfrm>
            <a:off x="5855525" y="3439062"/>
            <a:ext cx="2628000" cy="134700"/>
            <a:chOff x="5817325" y="2672850"/>
            <a:chExt cx="2628000" cy="134700"/>
          </a:xfrm>
        </p:grpSpPr>
        <p:cxnSp>
          <p:nvCxnSpPr>
            <p:cNvPr id="212" name="Google Shape;212;p32"/>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13" name="Google Shape;213;p32"/>
            <p:cNvGrpSpPr/>
            <p:nvPr/>
          </p:nvGrpSpPr>
          <p:grpSpPr>
            <a:xfrm>
              <a:off x="5817325" y="2672850"/>
              <a:ext cx="2628000" cy="134700"/>
              <a:chOff x="5817325" y="2672850"/>
              <a:chExt cx="2628000" cy="134700"/>
            </a:xfrm>
          </p:grpSpPr>
          <p:cxnSp>
            <p:nvCxnSpPr>
              <p:cNvPr id="214" name="Google Shape;214;p32"/>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215" name="Google Shape;215;p32"/>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216" name="Google Shape;216;p32"/>
          <p:cNvGrpSpPr/>
          <p:nvPr/>
        </p:nvGrpSpPr>
        <p:grpSpPr>
          <a:xfrm>
            <a:off x="5855525" y="3943337"/>
            <a:ext cx="2628000" cy="134700"/>
            <a:chOff x="5817325" y="2672850"/>
            <a:chExt cx="2628000" cy="134700"/>
          </a:xfrm>
        </p:grpSpPr>
        <p:cxnSp>
          <p:nvCxnSpPr>
            <p:cNvPr id="217" name="Google Shape;217;p32"/>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18" name="Google Shape;218;p32"/>
            <p:cNvGrpSpPr/>
            <p:nvPr/>
          </p:nvGrpSpPr>
          <p:grpSpPr>
            <a:xfrm>
              <a:off x="5817325" y="2672850"/>
              <a:ext cx="2628000" cy="134700"/>
              <a:chOff x="5817325" y="2672850"/>
              <a:chExt cx="2628000" cy="134700"/>
            </a:xfrm>
          </p:grpSpPr>
          <p:cxnSp>
            <p:nvCxnSpPr>
              <p:cNvPr id="219" name="Google Shape;219;p32"/>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220" name="Google Shape;220;p32"/>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221" name="Google Shape;221;p32"/>
          <p:cNvGrpSpPr/>
          <p:nvPr/>
        </p:nvGrpSpPr>
        <p:grpSpPr>
          <a:xfrm>
            <a:off x="5855525" y="4447612"/>
            <a:ext cx="2628000" cy="134700"/>
            <a:chOff x="5817325" y="2672850"/>
            <a:chExt cx="2628000" cy="134700"/>
          </a:xfrm>
        </p:grpSpPr>
        <p:cxnSp>
          <p:nvCxnSpPr>
            <p:cNvPr id="222" name="Google Shape;222;p32"/>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23" name="Google Shape;223;p32"/>
            <p:cNvGrpSpPr/>
            <p:nvPr/>
          </p:nvGrpSpPr>
          <p:grpSpPr>
            <a:xfrm>
              <a:off x="5817325" y="2672850"/>
              <a:ext cx="2628000" cy="134700"/>
              <a:chOff x="5817325" y="2672850"/>
              <a:chExt cx="2628000" cy="134700"/>
            </a:xfrm>
          </p:grpSpPr>
          <p:cxnSp>
            <p:nvCxnSpPr>
              <p:cNvPr id="224" name="Google Shape;224;p32"/>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225" name="Google Shape;225;p32"/>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sp>
        <p:nvSpPr>
          <p:cNvPr id="226" name="Google Shape;226;p32"/>
          <p:cNvSpPr/>
          <p:nvPr/>
        </p:nvSpPr>
        <p:spPr>
          <a:xfrm>
            <a:off x="8101955" y="2936275"/>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6337155" y="343980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7907830" y="3944075"/>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7043955" y="444760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txBox="1"/>
          <p:nvPr/>
        </p:nvSpPr>
        <p:spPr>
          <a:xfrm>
            <a:off x="5632075" y="23871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GB" sz="1200">
                <a:solidFill>
                  <a:schemeClr val="accent1"/>
                </a:solidFill>
                <a:latin typeface="Open Sans"/>
                <a:ea typeface="Open Sans"/>
                <a:cs typeface="Open Sans"/>
                <a:sym typeface="Open Sans"/>
              </a:rPr>
              <a:t>Behaviours</a:t>
            </a:r>
            <a:endParaRPr sz="10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240600"/>
            <a:ext cx="4581900" cy="287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Persona: Emily Hansley</a:t>
            </a:r>
            <a:endParaRPr/>
          </a:p>
        </p:txBody>
      </p:sp>
      <p:sp>
        <p:nvSpPr>
          <p:cNvPr id="236" name="Google Shape;236;p33"/>
          <p:cNvSpPr txBox="1"/>
          <p:nvPr>
            <p:ph idx="1" type="body"/>
          </p:nvPr>
        </p:nvSpPr>
        <p:spPr>
          <a:xfrm>
            <a:off x="222175" y="2627725"/>
            <a:ext cx="2406000" cy="14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GB" sz="1117"/>
              <a:t>Name: Emily Hansley</a:t>
            </a:r>
            <a:br>
              <a:rPr lang="en-GB" sz="1117"/>
            </a:br>
            <a:r>
              <a:rPr lang="en-GB" sz="1117"/>
              <a:t>Age: 27</a:t>
            </a:r>
            <a:br>
              <a:rPr lang="en-GB" sz="1117"/>
            </a:br>
            <a:r>
              <a:rPr lang="en-GB" sz="1117"/>
              <a:t>Gender: Female</a:t>
            </a:r>
            <a:br>
              <a:rPr lang="en-GB" sz="1117"/>
            </a:br>
            <a:r>
              <a:rPr lang="en-GB" sz="1117"/>
              <a:t>Occupation: Food Delivery Driver</a:t>
            </a:r>
            <a:br>
              <a:rPr lang="en-GB" sz="1117"/>
            </a:br>
            <a:r>
              <a:rPr lang="en-GB" sz="1117"/>
              <a:t>Nationality: </a:t>
            </a:r>
            <a:r>
              <a:rPr lang="en-GB" sz="1100"/>
              <a:t>British</a:t>
            </a:r>
            <a:endParaRPr sz="1217"/>
          </a:p>
        </p:txBody>
      </p:sp>
      <p:sp>
        <p:nvSpPr>
          <p:cNvPr id="237" name="Google Shape;237;p33"/>
          <p:cNvSpPr txBox="1"/>
          <p:nvPr>
            <p:ph idx="2" type="body"/>
          </p:nvPr>
        </p:nvSpPr>
        <p:spPr>
          <a:xfrm>
            <a:off x="2190000" y="532400"/>
            <a:ext cx="6878100" cy="22632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lang="en-GB" sz="1200">
                <a:solidFill>
                  <a:schemeClr val="accent1"/>
                </a:solidFill>
              </a:rPr>
              <a:t>Bio</a:t>
            </a:r>
            <a:endParaRPr>
              <a:solidFill>
                <a:schemeClr val="accent1"/>
              </a:solidFill>
            </a:endParaRPr>
          </a:p>
          <a:p>
            <a:pPr indent="0" lvl="0" marL="0" rtl="0" algn="l">
              <a:lnSpc>
                <a:spcPct val="115000"/>
              </a:lnSpc>
              <a:spcBef>
                <a:spcPts val="600"/>
              </a:spcBef>
              <a:spcAft>
                <a:spcPts val="0"/>
              </a:spcAft>
              <a:buNone/>
            </a:pPr>
            <a:r>
              <a:rPr lang="en-GB" sz="1000"/>
              <a:t>Emily is a food delivery driver who uses a bicycle to make deliveries. She gets paid per delivery she makes and receives public feedback on the delivery service she provides. As a result, she wants to take the quickest and most efficient route possible every time she has a delivery.</a:t>
            </a:r>
            <a:endParaRPr/>
          </a:p>
          <a:p>
            <a:pPr indent="0" lvl="0" marL="0" rtl="0" algn="l">
              <a:lnSpc>
                <a:spcPct val="115000"/>
              </a:lnSpc>
              <a:spcBef>
                <a:spcPts val="600"/>
              </a:spcBef>
              <a:spcAft>
                <a:spcPts val="0"/>
              </a:spcAft>
              <a:buNone/>
            </a:pPr>
            <a:r>
              <a:rPr lang="en-GB" sz="1000"/>
              <a:t>Emily is self-employed so needs to maximise the time she has to work to make sure she can pay her bills. Sometimes she has to cut a shift short or take an unwanted break since she can’t find facilities such as a toilet that she can use and therefore has to go home before resuming work.</a:t>
            </a:r>
            <a:endParaRPr/>
          </a:p>
          <a:p>
            <a:pPr indent="0" lvl="0" marL="0" rtl="0" algn="l">
              <a:lnSpc>
                <a:spcPct val="115000"/>
              </a:lnSpc>
              <a:spcBef>
                <a:spcPts val="600"/>
              </a:spcBef>
              <a:spcAft>
                <a:spcPts val="600"/>
              </a:spcAft>
              <a:buNone/>
            </a:pPr>
            <a:r>
              <a:rPr lang="en-GB" sz="1000"/>
              <a:t>She wants to maximise her safety because she’s somewhat vulnerable riding alone, often when it’s dark, so she wants to avoid </a:t>
            </a:r>
            <a:r>
              <a:rPr lang="en-GB"/>
              <a:t>dark/dangerous paths and tries to cycle in groups</a:t>
            </a:r>
            <a:r>
              <a:rPr lang="en-GB" sz="1000"/>
              <a:t>.</a:t>
            </a:r>
            <a:r>
              <a:rPr lang="en-GB"/>
              <a:t> She also wants better protection for her bike while waiting inside restaurants to pick up orders for delivery. Since the profit margins in her work are tight, she doesn’t mind making an investment into a product that will improve her efficiency, safety or experience significantly but can’t afford to keep replacing high-ticket items or paying expensive subscriptions.</a:t>
            </a:r>
            <a:endParaRPr/>
          </a:p>
        </p:txBody>
      </p:sp>
      <p:sp>
        <p:nvSpPr>
          <p:cNvPr id="238" name="Google Shape;238;p33"/>
          <p:cNvSpPr txBox="1"/>
          <p:nvPr>
            <p:ph idx="3" type="body"/>
          </p:nvPr>
        </p:nvSpPr>
        <p:spPr>
          <a:xfrm>
            <a:off x="2551975" y="2597675"/>
            <a:ext cx="2926200" cy="1410000"/>
          </a:xfrm>
          <a:prstGeom prst="rect">
            <a:avLst/>
          </a:prstGeom>
        </p:spPr>
        <p:txBody>
          <a:bodyPr anchorCtr="0" anchor="t" bIns="91425" lIns="91425" spcFirstLastPara="1" rIns="91425" wrap="square" tIns="91425">
            <a:normAutofit lnSpcReduction="20000"/>
          </a:bodyPr>
          <a:lstStyle/>
          <a:p>
            <a:pPr indent="0" lvl="0" marL="0" rtl="0" algn="l">
              <a:lnSpc>
                <a:spcPct val="140000"/>
              </a:lnSpc>
              <a:spcBef>
                <a:spcPts val="0"/>
              </a:spcBef>
              <a:spcAft>
                <a:spcPts val="0"/>
              </a:spcAft>
              <a:buNone/>
            </a:pPr>
            <a:r>
              <a:rPr lang="en-GB" sz="1200">
                <a:solidFill>
                  <a:schemeClr val="accent1"/>
                </a:solidFill>
              </a:rPr>
              <a:t>Goals</a:t>
            </a:r>
            <a:endParaRPr sz="1200">
              <a:solidFill>
                <a:schemeClr val="accent1"/>
              </a:solidFill>
            </a:endParaRPr>
          </a:p>
          <a:p>
            <a:pPr indent="-292100" lvl="0" marL="457200" rtl="0" algn="l">
              <a:lnSpc>
                <a:spcPct val="110000"/>
              </a:lnSpc>
              <a:spcBef>
                <a:spcPts val="0"/>
              </a:spcBef>
              <a:spcAft>
                <a:spcPts val="0"/>
              </a:spcAft>
              <a:buSzPts val="1000"/>
              <a:buChar char="●"/>
            </a:pPr>
            <a:r>
              <a:rPr lang="en-GB" sz="1000"/>
              <a:t>Take efficient routes to save time and energy</a:t>
            </a:r>
            <a:endParaRPr sz="1000"/>
          </a:p>
          <a:p>
            <a:pPr indent="-292100" lvl="0" marL="457200" rtl="0" algn="l">
              <a:lnSpc>
                <a:spcPct val="110000"/>
              </a:lnSpc>
              <a:spcBef>
                <a:spcPts val="0"/>
              </a:spcBef>
              <a:spcAft>
                <a:spcPts val="0"/>
              </a:spcAft>
              <a:buSzPts val="1000"/>
              <a:buChar char="●"/>
            </a:pPr>
            <a:r>
              <a:rPr lang="en-GB" sz="1000"/>
              <a:t>Easily find facilities she can use so she can keep working for longer</a:t>
            </a:r>
            <a:endParaRPr sz="1000"/>
          </a:p>
          <a:p>
            <a:pPr indent="-292100" lvl="0" marL="457200" rtl="0" algn="l">
              <a:lnSpc>
                <a:spcPct val="110000"/>
              </a:lnSpc>
              <a:spcBef>
                <a:spcPts val="0"/>
              </a:spcBef>
              <a:spcAft>
                <a:spcPts val="0"/>
              </a:spcAft>
              <a:buSzPts val="1000"/>
              <a:buChar char="●"/>
            </a:pPr>
            <a:r>
              <a:rPr lang="en-GB" sz="1000"/>
              <a:t>Avoid potential safety hazards</a:t>
            </a:r>
            <a:endParaRPr sz="1000"/>
          </a:p>
          <a:p>
            <a:pPr indent="-292100" lvl="0" marL="457200" rtl="0" algn="l">
              <a:lnSpc>
                <a:spcPct val="110000"/>
              </a:lnSpc>
              <a:spcBef>
                <a:spcPts val="0"/>
              </a:spcBef>
              <a:spcAft>
                <a:spcPts val="0"/>
              </a:spcAft>
              <a:buSzPts val="1000"/>
              <a:buChar char="●"/>
            </a:pPr>
            <a:r>
              <a:rPr lang="en-GB"/>
              <a:t>Keep her bike safe in various locations around her city</a:t>
            </a:r>
            <a:endParaRPr/>
          </a:p>
        </p:txBody>
      </p:sp>
      <p:sp>
        <p:nvSpPr>
          <p:cNvPr id="239" name="Google Shape;239;p33"/>
          <p:cNvSpPr txBox="1"/>
          <p:nvPr>
            <p:ph idx="4" type="body"/>
          </p:nvPr>
        </p:nvSpPr>
        <p:spPr>
          <a:xfrm>
            <a:off x="141825" y="3957950"/>
            <a:ext cx="2291400" cy="726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i="1" lang="en-GB" sz="1100"/>
              <a:t>“Sometimes it can be a bit intimidating cycling alone at night”</a:t>
            </a:r>
            <a:endParaRPr i="1" sz="1100"/>
          </a:p>
        </p:txBody>
      </p:sp>
      <p:sp>
        <p:nvSpPr>
          <p:cNvPr id="240" name="Google Shape;240;p33"/>
          <p:cNvSpPr txBox="1"/>
          <p:nvPr>
            <p:ph idx="5" type="body"/>
          </p:nvPr>
        </p:nvSpPr>
        <p:spPr>
          <a:xfrm>
            <a:off x="2574775" y="3885325"/>
            <a:ext cx="3033000" cy="1258200"/>
          </a:xfrm>
          <a:prstGeom prst="rect">
            <a:avLst/>
          </a:prstGeom>
        </p:spPr>
        <p:txBody>
          <a:bodyPr anchorCtr="0" anchor="t" bIns="91425" lIns="91425" spcFirstLastPara="1" rIns="91425" wrap="square" tIns="91425">
            <a:normAutofit lnSpcReduction="10000"/>
          </a:bodyPr>
          <a:lstStyle/>
          <a:p>
            <a:pPr indent="0" lvl="0" marL="0" rtl="0" algn="l">
              <a:lnSpc>
                <a:spcPct val="140000"/>
              </a:lnSpc>
              <a:spcBef>
                <a:spcPts val="0"/>
              </a:spcBef>
              <a:spcAft>
                <a:spcPts val="0"/>
              </a:spcAft>
              <a:buNone/>
            </a:pPr>
            <a:r>
              <a:rPr lang="en-GB" sz="1200">
                <a:solidFill>
                  <a:schemeClr val="accent1"/>
                </a:solidFill>
              </a:rPr>
              <a:t>Pain Points</a:t>
            </a:r>
            <a:endParaRPr sz="1200">
              <a:solidFill>
                <a:schemeClr val="accent1"/>
              </a:solidFill>
            </a:endParaRPr>
          </a:p>
          <a:p>
            <a:pPr indent="-292100" lvl="0" marL="457200" rtl="0" algn="l">
              <a:lnSpc>
                <a:spcPct val="110000"/>
              </a:lnSpc>
              <a:spcBef>
                <a:spcPts val="0"/>
              </a:spcBef>
              <a:spcAft>
                <a:spcPts val="0"/>
              </a:spcAft>
              <a:buSzPts val="1000"/>
              <a:buChar char="●"/>
            </a:pPr>
            <a:r>
              <a:rPr lang="en-GB" sz="1000"/>
              <a:t>Having to waste time to find a toilet/somewhere to eat etc</a:t>
            </a:r>
            <a:endParaRPr sz="1000"/>
          </a:p>
          <a:p>
            <a:pPr indent="-292100" lvl="0" marL="457200" rtl="0" algn="l">
              <a:lnSpc>
                <a:spcPct val="110000"/>
              </a:lnSpc>
              <a:spcBef>
                <a:spcPts val="0"/>
              </a:spcBef>
              <a:spcAft>
                <a:spcPts val="0"/>
              </a:spcAft>
              <a:buSzPts val="1000"/>
              <a:buChar char="●"/>
            </a:pPr>
            <a:r>
              <a:rPr lang="en-GB" sz="1000"/>
              <a:t>Concerned about risk of cycling alone at night</a:t>
            </a:r>
            <a:endParaRPr sz="1000"/>
          </a:p>
          <a:p>
            <a:pPr indent="-292100" lvl="0" marL="457200" rtl="0" algn="l">
              <a:lnSpc>
                <a:spcPct val="110000"/>
              </a:lnSpc>
              <a:spcBef>
                <a:spcPts val="0"/>
              </a:spcBef>
              <a:spcAft>
                <a:spcPts val="0"/>
              </a:spcAft>
              <a:buSzPts val="1000"/>
              <a:buChar char="●"/>
            </a:pPr>
            <a:r>
              <a:rPr lang="en-GB"/>
              <a:t>Cost of replacing broken equipment</a:t>
            </a:r>
            <a:endParaRPr/>
          </a:p>
        </p:txBody>
      </p:sp>
      <p:sp>
        <p:nvSpPr>
          <p:cNvPr id="241" name="Google Shape;241;p33"/>
          <p:cNvSpPr txBox="1"/>
          <p:nvPr/>
        </p:nvSpPr>
        <p:spPr>
          <a:xfrm>
            <a:off x="5632075" y="272415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GB" sz="1200">
                <a:solidFill>
                  <a:schemeClr val="accent1"/>
                </a:solidFill>
                <a:latin typeface="Open Sans"/>
                <a:ea typeface="Open Sans"/>
                <a:cs typeface="Open Sans"/>
                <a:sym typeface="Open Sans"/>
              </a:rPr>
              <a:t>Behaviours</a:t>
            </a:r>
            <a:endParaRPr sz="1000">
              <a:latin typeface="Open Sans"/>
              <a:ea typeface="Open Sans"/>
              <a:cs typeface="Open Sans"/>
              <a:sym typeface="Open Sans"/>
            </a:endParaRPr>
          </a:p>
        </p:txBody>
      </p:sp>
      <p:pic>
        <p:nvPicPr>
          <p:cNvPr id="242" name="Google Shape;242;p33"/>
          <p:cNvPicPr preferRelativeResize="0"/>
          <p:nvPr/>
        </p:nvPicPr>
        <p:blipFill>
          <a:blip r:embed="rId3">
            <a:alphaModFix/>
          </a:blip>
          <a:stretch>
            <a:fillRect/>
          </a:stretch>
        </p:blipFill>
        <p:spPr>
          <a:xfrm>
            <a:off x="338400" y="838800"/>
            <a:ext cx="1660800" cy="1660800"/>
          </a:xfrm>
          <a:prstGeom prst="ellipse">
            <a:avLst/>
          </a:prstGeom>
          <a:noFill/>
          <a:ln>
            <a:noFill/>
          </a:ln>
        </p:spPr>
      </p:pic>
      <p:sp>
        <p:nvSpPr>
          <p:cNvPr id="243" name="Google Shape;243;p33"/>
          <p:cNvSpPr txBox="1"/>
          <p:nvPr/>
        </p:nvSpPr>
        <p:spPr>
          <a:xfrm>
            <a:off x="5668975" y="2964775"/>
            <a:ext cx="29262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latin typeface="Open Sans"/>
                <a:ea typeface="Open Sans"/>
                <a:cs typeface="Open Sans"/>
                <a:sym typeface="Open Sans"/>
              </a:rPr>
              <a:t>Productivity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Exercise activity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Budget/Spending power</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Technical ability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p:txBody>
      </p:sp>
      <p:grpSp>
        <p:nvGrpSpPr>
          <p:cNvPr id="244" name="Google Shape;244;p33"/>
          <p:cNvGrpSpPr/>
          <p:nvPr/>
        </p:nvGrpSpPr>
        <p:grpSpPr>
          <a:xfrm>
            <a:off x="5855525" y="3271837"/>
            <a:ext cx="2628000" cy="134700"/>
            <a:chOff x="5817325" y="2672850"/>
            <a:chExt cx="2628000" cy="134700"/>
          </a:xfrm>
        </p:grpSpPr>
        <p:cxnSp>
          <p:nvCxnSpPr>
            <p:cNvPr id="245" name="Google Shape;245;p33"/>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46" name="Google Shape;246;p33"/>
            <p:cNvGrpSpPr/>
            <p:nvPr/>
          </p:nvGrpSpPr>
          <p:grpSpPr>
            <a:xfrm>
              <a:off x="5817325" y="2672850"/>
              <a:ext cx="2628000" cy="134700"/>
              <a:chOff x="5817325" y="2672850"/>
              <a:chExt cx="2628000" cy="134700"/>
            </a:xfrm>
          </p:grpSpPr>
          <p:cxnSp>
            <p:nvCxnSpPr>
              <p:cNvPr id="247" name="Google Shape;247;p33"/>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248" name="Google Shape;248;p33"/>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249" name="Google Shape;249;p33"/>
          <p:cNvGrpSpPr/>
          <p:nvPr/>
        </p:nvGrpSpPr>
        <p:grpSpPr>
          <a:xfrm>
            <a:off x="5855525" y="3776112"/>
            <a:ext cx="2628000" cy="134700"/>
            <a:chOff x="5817325" y="2672850"/>
            <a:chExt cx="2628000" cy="134700"/>
          </a:xfrm>
        </p:grpSpPr>
        <p:cxnSp>
          <p:nvCxnSpPr>
            <p:cNvPr id="250" name="Google Shape;250;p33"/>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51" name="Google Shape;251;p33"/>
            <p:cNvGrpSpPr/>
            <p:nvPr/>
          </p:nvGrpSpPr>
          <p:grpSpPr>
            <a:xfrm>
              <a:off x="5817325" y="2672850"/>
              <a:ext cx="2628000" cy="134700"/>
              <a:chOff x="5817325" y="2672850"/>
              <a:chExt cx="2628000" cy="134700"/>
            </a:xfrm>
          </p:grpSpPr>
          <p:cxnSp>
            <p:nvCxnSpPr>
              <p:cNvPr id="252" name="Google Shape;252;p33"/>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253" name="Google Shape;253;p33"/>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254" name="Google Shape;254;p33"/>
          <p:cNvGrpSpPr/>
          <p:nvPr/>
        </p:nvGrpSpPr>
        <p:grpSpPr>
          <a:xfrm>
            <a:off x="5855525" y="4280387"/>
            <a:ext cx="2628000" cy="134700"/>
            <a:chOff x="5817325" y="2672850"/>
            <a:chExt cx="2628000" cy="134700"/>
          </a:xfrm>
        </p:grpSpPr>
        <p:cxnSp>
          <p:nvCxnSpPr>
            <p:cNvPr id="255" name="Google Shape;255;p33"/>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56" name="Google Shape;256;p33"/>
            <p:cNvGrpSpPr/>
            <p:nvPr/>
          </p:nvGrpSpPr>
          <p:grpSpPr>
            <a:xfrm>
              <a:off x="5817325" y="2672850"/>
              <a:ext cx="2628000" cy="134700"/>
              <a:chOff x="5817325" y="2672850"/>
              <a:chExt cx="2628000" cy="134700"/>
            </a:xfrm>
          </p:grpSpPr>
          <p:cxnSp>
            <p:nvCxnSpPr>
              <p:cNvPr id="257" name="Google Shape;257;p33"/>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258" name="Google Shape;258;p33"/>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259" name="Google Shape;259;p33"/>
          <p:cNvGrpSpPr/>
          <p:nvPr/>
        </p:nvGrpSpPr>
        <p:grpSpPr>
          <a:xfrm>
            <a:off x="5855525" y="4784662"/>
            <a:ext cx="2628000" cy="134700"/>
            <a:chOff x="5817325" y="2672850"/>
            <a:chExt cx="2628000" cy="134700"/>
          </a:xfrm>
        </p:grpSpPr>
        <p:cxnSp>
          <p:nvCxnSpPr>
            <p:cNvPr id="260" name="Google Shape;260;p33"/>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61" name="Google Shape;261;p33"/>
            <p:cNvGrpSpPr/>
            <p:nvPr/>
          </p:nvGrpSpPr>
          <p:grpSpPr>
            <a:xfrm>
              <a:off x="5817325" y="2672850"/>
              <a:ext cx="2628000" cy="134700"/>
              <a:chOff x="5817325" y="2672850"/>
              <a:chExt cx="2628000" cy="134700"/>
            </a:xfrm>
          </p:grpSpPr>
          <p:cxnSp>
            <p:nvCxnSpPr>
              <p:cNvPr id="262" name="Google Shape;262;p33"/>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263" name="Google Shape;263;p33"/>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sp>
        <p:nvSpPr>
          <p:cNvPr id="264" name="Google Shape;264;p33"/>
          <p:cNvSpPr/>
          <p:nvPr/>
        </p:nvSpPr>
        <p:spPr>
          <a:xfrm>
            <a:off x="7144155" y="327105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
          <p:cNvSpPr/>
          <p:nvPr/>
        </p:nvSpPr>
        <p:spPr>
          <a:xfrm>
            <a:off x="7448955" y="377505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6915555" y="427905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p:nvPr/>
        </p:nvSpPr>
        <p:spPr>
          <a:xfrm>
            <a:off x="7067955" y="478305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nvSpPr>
        <p:spPr>
          <a:xfrm>
            <a:off x="5664525" y="2900800"/>
            <a:ext cx="29262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latin typeface="Open Sans"/>
                <a:ea typeface="Open Sans"/>
                <a:cs typeface="Open Sans"/>
                <a:sym typeface="Open Sans"/>
              </a:rPr>
              <a:t>Productivity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Exercise activity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Budget/Spending power</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Technical a</a:t>
            </a:r>
            <a:r>
              <a:rPr lang="en-GB" sz="1100">
                <a:solidFill>
                  <a:schemeClr val="dk2"/>
                </a:solidFill>
                <a:latin typeface="Open Sans"/>
                <a:ea typeface="Open Sans"/>
                <a:cs typeface="Open Sans"/>
                <a:sym typeface="Open Sans"/>
              </a:rPr>
              <a:t>bility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p:txBody>
      </p:sp>
      <p:sp>
        <p:nvSpPr>
          <p:cNvPr id="273" name="Google Shape;273;p34"/>
          <p:cNvSpPr txBox="1"/>
          <p:nvPr>
            <p:ph type="title"/>
          </p:nvPr>
        </p:nvSpPr>
        <p:spPr>
          <a:xfrm>
            <a:off x="311700" y="240600"/>
            <a:ext cx="4581900" cy="287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Persona: </a:t>
            </a:r>
            <a:r>
              <a:rPr lang="en-GB"/>
              <a:t>Mikael Karlsson</a:t>
            </a:r>
            <a:endParaRPr/>
          </a:p>
        </p:txBody>
      </p:sp>
      <p:sp>
        <p:nvSpPr>
          <p:cNvPr id="274" name="Google Shape;274;p34"/>
          <p:cNvSpPr txBox="1"/>
          <p:nvPr>
            <p:ph idx="1" type="body"/>
          </p:nvPr>
        </p:nvSpPr>
        <p:spPr>
          <a:xfrm>
            <a:off x="222175" y="2627725"/>
            <a:ext cx="2291400" cy="132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100"/>
              <a:t>Name: Mikael Karlsson</a:t>
            </a:r>
            <a:br>
              <a:rPr lang="en-GB" sz="1100"/>
            </a:br>
            <a:r>
              <a:rPr lang="en-GB" sz="1100"/>
              <a:t>Age: 55</a:t>
            </a:r>
            <a:br>
              <a:rPr lang="en-GB" sz="1100"/>
            </a:br>
            <a:r>
              <a:rPr lang="en-GB" sz="1100"/>
              <a:t>Gender: Male</a:t>
            </a:r>
            <a:br>
              <a:rPr lang="en-GB" sz="1100"/>
            </a:br>
            <a:r>
              <a:rPr lang="en-GB" sz="1100"/>
              <a:t>Occupation: University Lecturer</a:t>
            </a:r>
            <a:br>
              <a:rPr lang="en-GB" sz="1100"/>
            </a:br>
            <a:r>
              <a:rPr lang="en-GB" sz="1100"/>
              <a:t>Nationality: Swedish</a:t>
            </a:r>
            <a:endParaRPr sz="1100"/>
          </a:p>
        </p:txBody>
      </p:sp>
      <p:sp>
        <p:nvSpPr>
          <p:cNvPr id="275" name="Google Shape;275;p34"/>
          <p:cNvSpPr txBox="1"/>
          <p:nvPr>
            <p:ph idx="2" type="body"/>
          </p:nvPr>
        </p:nvSpPr>
        <p:spPr>
          <a:xfrm>
            <a:off x="2599050" y="629550"/>
            <a:ext cx="6223200" cy="2089200"/>
          </a:xfrm>
          <a:prstGeom prst="rect">
            <a:avLst/>
          </a:prstGeom>
        </p:spPr>
        <p:txBody>
          <a:bodyPr anchorCtr="0" anchor="t" bIns="91425" lIns="91425" spcFirstLastPara="1" rIns="91425" wrap="square" tIns="91425">
            <a:normAutofit lnSpcReduction="10000"/>
          </a:bodyPr>
          <a:lstStyle/>
          <a:p>
            <a:pPr indent="0" lvl="0" marL="0" rtl="0" algn="l">
              <a:lnSpc>
                <a:spcPct val="105000"/>
              </a:lnSpc>
              <a:spcBef>
                <a:spcPts val="0"/>
              </a:spcBef>
              <a:spcAft>
                <a:spcPts val="0"/>
              </a:spcAft>
              <a:buNone/>
            </a:pPr>
            <a:r>
              <a:rPr lang="en-GB" sz="1200">
                <a:solidFill>
                  <a:schemeClr val="accent1"/>
                </a:solidFill>
              </a:rPr>
              <a:t>Bio</a:t>
            </a:r>
            <a:br>
              <a:rPr lang="en-GB">
                <a:solidFill>
                  <a:schemeClr val="accent1"/>
                </a:solidFill>
              </a:rPr>
            </a:br>
            <a:r>
              <a:rPr lang="en-GB" sz="1000"/>
              <a:t>Mikael received his PhD in Philosophy in 1997 from Exeter University and remained there until he became a lecturer. He loves his job and commutes to and from work every day when the weather isn’t awful. Luckily he has a relatively simple route that he can follow from his house to the university. </a:t>
            </a:r>
            <a:r>
              <a:rPr lang="en-GB"/>
              <a:t>H</a:t>
            </a:r>
            <a:r>
              <a:rPr lang="en-GB" sz="1000"/>
              <a:t>owever, he doesn’t trust the bike racks that he must leave his bike</a:t>
            </a:r>
            <a:r>
              <a:rPr lang="en-GB"/>
              <a:t> at,</a:t>
            </a:r>
            <a:r>
              <a:rPr lang="en-GB" sz="1000"/>
              <a:t> as his bike has been stolen before. </a:t>
            </a:r>
            <a:endParaRPr/>
          </a:p>
          <a:p>
            <a:pPr indent="0" lvl="0" marL="0" rtl="0" algn="l">
              <a:lnSpc>
                <a:spcPct val="105000"/>
              </a:lnSpc>
              <a:spcBef>
                <a:spcPts val="600"/>
              </a:spcBef>
              <a:spcAft>
                <a:spcPts val="0"/>
              </a:spcAft>
              <a:buNone/>
            </a:pPr>
            <a:r>
              <a:rPr lang="en-GB" sz="1000"/>
              <a:t>Due to this, throughout his day at uni he spends time to check his bike between lectures and meetings. If he doesn't have a bike then he struggles to get back home without having to rely on someone to help him because of his leg pain he experiences. </a:t>
            </a:r>
            <a:endParaRPr sz="1000"/>
          </a:p>
          <a:p>
            <a:pPr indent="0" lvl="0" marL="0" rtl="0" algn="l">
              <a:lnSpc>
                <a:spcPct val="105000"/>
              </a:lnSpc>
              <a:spcBef>
                <a:spcPts val="600"/>
              </a:spcBef>
              <a:spcAft>
                <a:spcPts val="600"/>
              </a:spcAft>
              <a:buNone/>
            </a:pPr>
            <a:r>
              <a:rPr lang="en-GB"/>
              <a:t>Since he is settled in life, the cost of a product is not a big issue for Mikael if the product provides a good experience or solves a problem well.</a:t>
            </a:r>
            <a:endParaRPr/>
          </a:p>
        </p:txBody>
      </p:sp>
      <p:sp>
        <p:nvSpPr>
          <p:cNvPr id="276" name="Google Shape;276;p34"/>
          <p:cNvSpPr txBox="1"/>
          <p:nvPr>
            <p:ph idx="3" type="body"/>
          </p:nvPr>
        </p:nvSpPr>
        <p:spPr>
          <a:xfrm>
            <a:off x="2607488" y="2612650"/>
            <a:ext cx="2926200" cy="1325100"/>
          </a:xfrm>
          <a:prstGeom prst="rect">
            <a:avLst/>
          </a:prstGeom>
        </p:spPr>
        <p:txBody>
          <a:bodyPr anchorCtr="0" anchor="t" bIns="91425" lIns="91425" spcFirstLastPara="1" rIns="91425" wrap="square" tIns="91425">
            <a:normAutofit/>
          </a:bodyPr>
          <a:lstStyle/>
          <a:p>
            <a:pPr indent="0" lvl="0" marL="0" rtl="0" algn="l">
              <a:lnSpc>
                <a:spcPct val="140000"/>
              </a:lnSpc>
              <a:spcBef>
                <a:spcPts val="0"/>
              </a:spcBef>
              <a:spcAft>
                <a:spcPts val="0"/>
              </a:spcAft>
              <a:buNone/>
            </a:pPr>
            <a:r>
              <a:rPr lang="en-GB" sz="1200">
                <a:solidFill>
                  <a:schemeClr val="accent1"/>
                </a:solidFill>
              </a:rPr>
              <a:t>Goals</a:t>
            </a:r>
            <a:endParaRPr sz="1200">
              <a:solidFill>
                <a:schemeClr val="accent1"/>
              </a:solidFill>
            </a:endParaRPr>
          </a:p>
          <a:p>
            <a:pPr indent="-292100" lvl="0" marL="457200" rtl="0" algn="l">
              <a:lnSpc>
                <a:spcPct val="100000"/>
              </a:lnSpc>
              <a:spcBef>
                <a:spcPts val="0"/>
              </a:spcBef>
              <a:spcAft>
                <a:spcPts val="0"/>
              </a:spcAft>
              <a:buSzPts val="1000"/>
              <a:buChar char="●"/>
            </a:pPr>
            <a:r>
              <a:rPr lang="en-GB" sz="1000"/>
              <a:t>Focus on his lectures and seminars</a:t>
            </a:r>
            <a:endParaRPr sz="1000"/>
          </a:p>
          <a:p>
            <a:pPr indent="-292100" lvl="0" marL="457200" rtl="0" algn="l">
              <a:lnSpc>
                <a:spcPct val="100000"/>
              </a:lnSpc>
              <a:spcBef>
                <a:spcPts val="0"/>
              </a:spcBef>
              <a:spcAft>
                <a:spcPts val="0"/>
              </a:spcAft>
              <a:buSzPts val="1000"/>
              <a:buChar char="●"/>
            </a:pPr>
            <a:r>
              <a:rPr lang="en-GB" sz="1000"/>
              <a:t>Have a way to track/see his bike during work</a:t>
            </a:r>
            <a:endParaRPr sz="1000"/>
          </a:p>
          <a:p>
            <a:pPr indent="-292100" lvl="0" marL="457200" rtl="0" algn="l">
              <a:lnSpc>
                <a:spcPct val="100000"/>
              </a:lnSpc>
              <a:spcBef>
                <a:spcPts val="0"/>
              </a:spcBef>
              <a:spcAft>
                <a:spcPts val="0"/>
              </a:spcAft>
              <a:buSzPts val="1000"/>
              <a:buChar char="●"/>
            </a:pPr>
            <a:r>
              <a:rPr lang="en-GB" sz="1000"/>
              <a:t>Reduce commute time</a:t>
            </a:r>
            <a:endParaRPr sz="1000"/>
          </a:p>
          <a:p>
            <a:pPr indent="-292100" lvl="0" marL="457200" rtl="0" algn="l">
              <a:lnSpc>
                <a:spcPct val="100000"/>
              </a:lnSpc>
              <a:spcBef>
                <a:spcPts val="0"/>
              </a:spcBef>
              <a:spcAft>
                <a:spcPts val="0"/>
              </a:spcAft>
              <a:buSzPts val="1000"/>
              <a:buChar char="●"/>
            </a:pPr>
            <a:r>
              <a:rPr lang="en-GB" sz="1000"/>
              <a:t>Not have his bike stolen</a:t>
            </a:r>
            <a:endParaRPr sz="1000"/>
          </a:p>
        </p:txBody>
      </p:sp>
      <p:sp>
        <p:nvSpPr>
          <p:cNvPr id="277" name="Google Shape;277;p34"/>
          <p:cNvSpPr txBox="1"/>
          <p:nvPr>
            <p:ph idx="4" type="body"/>
          </p:nvPr>
        </p:nvSpPr>
        <p:spPr>
          <a:xfrm>
            <a:off x="222175" y="3997575"/>
            <a:ext cx="2291400" cy="627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i="1" lang="en-GB" sz="1100"/>
              <a:t>“If only I can keep an eye on my bike from my office”</a:t>
            </a:r>
            <a:endParaRPr i="1"/>
          </a:p>
        </p:txBody>
      </p:sp>
      <p:sp>
        <p:nvSpPr>
          <p:cNvPr id="278" name="Google Shape;278;p34"/>
          <p:cNvSpPr txBox="1"/>
          <p:nvPr>
            <p:ph idx="5" type="body"/>
          </p:nvPr>
        </p:nvSpPr>
        <p:spPr>
          <a:xfrm>
            <a:off x="2607500" y="3853000"/>
            <a:ext cx="2811300" cy="1357500"/>
          </a:xfrm>
          <a:prstGeom prst="rect">
            <a:avLst/>
          </a:prstGeom>
        </p:spPr>
        <p:txBody>
          <a:bodyPr anchorCtr="0" anchor="t" bIns="91425" lIns="91425" spcFirstLastPara="1" rIns="91425" wrap="square" tIns="91425">
            <a:normAutofit/>
          </a:bodyPr>
          <a:lstStyle/>
          <a:p>
            <a:pPr indent="0" lvl="0" marL="0" rtl="0" algn="l">
              <a:lnSpc>
                <a:spcPct val="140000"/>
              </a:lnSpc>
              <a:spcBef>
                <a:spcPts val="0"/>
              </a:spcBef>
              <a:spcAft>
                <a:spcPts val="0"/>
              </a:spcAft>
              <a:buNone/>
            </a:pPr>
            <a:r>
              <a:rPr lang="en-GB" sz="1200">
                <a:solidFill>
                  <a:schemeClr val="accent1"/>
                </a:solidFill>
              </a:rPr>
              <a:t>Pain Points</a:t>
            </a:r>
            <a:endParaRPr sz="1200">
              <a:solidFill>
                <a:schemeClr val="accent1"/>
              </a:solidFill>
            </a:endParaRPr>
          </a:p>
          <a:p>
            <a:pPr indent="-292100" lvl="0" marL="457200" rtl="0" algn="l">
              <a:lnSpc>
                <a:spcPct val="100000"/>
              </a:lnSpc>
              <a:spcBef>
                <a:spcPts val="0"/>
              </a:spcBef>
              <a:spcAft>
                <a:spcPts val="0"/>
              </a:spcAft>
              <a:buSzPts val="1000"/>
              <a:buChar char="●"/>
            </a:pPr>
            <a:r>
              <a:rPr lang="en-GB"/>
              <a:t>Anxiety from fear of getting bike stolen</a:t>
            </a:r>
            <a:endParaRPr/>
          </a:p>
          <a:p>
            <a:pPr indent="-292100" lvl="0" marL="457200" rtl="0" algn="l">
              <a:lnSpc>
                <a:spcPct val="100000"/>
              </a:lnSpc>
              <a:spcBef>
                <a:spcPts val="0"/>
              </a:spcBef>
              <a:spcAft>
                <a:spcPts val="0"/>
              </a:spcAft>
              <a:buSzPts val="1000"/>
              <a:buChar char="●"/>
            </a:pPr>
            <a:r>
              <a:rPr lang="en-GB"/>
              <a:t>Physical pain from extended walking</a:t>
            </a:r>
            <a:endParaRPr/>
          </a:p>
        </p:txBody>
      </p:sp>
      <p:sp>
        <p:nvSpPr>
          <p:cNvPr id="279" name="Google Shape;279;p34"/>
          <p:cNvSpPr txBox="1"/>
          <p:nvPr/>
        </p:nvSpPr>
        <p:spPr>
          <a:xfrm>
            <a:off x="5627625" y="2605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200">
                <a:solidFill>
                  <a:schemeClr val="accent1"/>
                </a:solidFill>
                <a:latin typeface="Open Sans"/>
                <a:ea typeface="Open Sans"/>
                <a:cs typeface="Open Sans"/>
                <a:sym typeface="Open Sans"/>
              </a:rPr>
              <a:t>Behaviours</a:t>
            </a:r>
            <a:endParaRPr sz="1500"/>
          </a:p>
        </p:txBody>
      </p:sp>
      <p:pic>
        <p:nvPicPr>
          <p:cNvPr id="280" name="Google Shape;280;p34"/>
          <p:cNvPicPr preferRelativeResize="0"/>
          <p:nvPr/>
        </p:nvPicPr>
        <p:blipFill rotWithShape="1">
          <a:blip r:embed="rId3">
            <a:alphaModFix/>
          </a:blip>
          <a:srcRect b="0" l="0" r="11292" t="0"/>
          <a:stretch/>
        </p:blipFill>
        <p:spPr>
          <a:xfrm>
            <a:off x="338400" y="838800"/>
            <a:ext cx="1659600" cy="1659600"/>
          </a:xfrm>
          <a:prstGeom prst="ellipse">
            <a:avLst/>
          </a:prstGeom>
          <a:noFill/>
          <a:ln>
            <a:noFill/>
          </a:ln>
        </p:spPr>
      </p:pic>
      <p:grpSp>
        <p:nvGrpSpPr>
          <p:cNvPr id="281" name="Google Shape;281;p34"/>
          <p:cNvGrpSpPr/>
          <p:nvPr/>
        </p:nvGrpSpPr>
        <p:grpSpPr>
          <a:xfrm>
            <a:off x="5813625" y="3207862"/>
            <a:ext cx="2628000" cy="134700"/>
            <a:chOff x="5817325" y="2672850"/>
            <a:chExt cx="2628000" cy="134700"/>
          </a:xfrm>
        </p:grpSpPr>
        <p:cxnSp>
          <p:nvCxnSpPr>
            <p:cNvPr id="282" name="Google Shape;282;p34"/>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83" name="Google Shape;283;p34"/>
            <p:cNvGrpSpPr/>
            <p:nvPr/>
          </p:nvGrpSpPr>
          <p:grpSpPr>
            <a:xfrm>
              <a:off x="5817325" y="2672850"/>
              <a:ext cx="2628000" cy="134700"/>
              <a:chOff x="5817325" y="2672850"/>
              <a:chExt cx="2628000" cy="134700"/>
            </a:xfrm>
          </p:grpSpPr>
          <p:cxnSp>
            <p:nvCxnSpPr>
              <p:cNvPr id="284" name="Google Shape;284;p34"/>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285" name="Google Shape;285;p34"/>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286" name="Google Shape;286;p34"/>
          <p:cNvGrpSpPr/>
          <p:nvPr/>
        </p:nvGrpSpPr>
        <p:grpSpPr>
          <a:xfrm>
            <a:off x="5813625" y="3712137"/>
            <a:ext cx="2628000" cy="134700"/>
            <a:chOff x="5817325" y="2672850"/>
            <a:chExt cx="2628000" cy="134700"/>
          </a:xfrm>
        </p:grpSpPr>
        <p:cxnSp>
          <p:nvCxnSpPr>
            <p:cNvPr id="287" name="Google Shape;287;p34"/>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88" name="Google Shape;288;p34"/>
            <p:cNvGrpSpPr/>
            <p:nvPr/>
          </p:nvGrpSpPr>
          <p:grpSpPr>
            <a:xfrm>
              <a:off x="5817325" y="2672850"/>
              <a:ext cx="2628000" cy="134700"/>
              <a:chOff x="5817325" y="2672850"/>
              <a:chExt cx="2628000" cy="134700"/>
            </a:xfrm>
          </p:grpSpPr>
          <p:cxnSp>
            <p:nvCxnSpPr>
              <p:cNvPr id="289" name="Google Shape;289;p34"/>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290" name="Google Shape;290;p34"/>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291" name="Google Shape;291;p34"/>
          <p:cNvGrpSpPr/>
          <p:nvPr/>
        </p:nvGrpSpPr>
        <p:grpSpPr>
          <a:xfrm>
            <a:off x="5813625" y="4216412"/>
            <a:ext cx="2628000" cy="134700"/>
            <a:chOff x="5817325" y="2672850"/>
            <a:chExt cx="2628000" cy="134700"/>
          </a:xfrm>
        </p:grpSpPr>
        <p:cxnSp>
          <p:nvCxnSpPr>
            <p:cNvPr id="292" name="Google Shape;292;p34"/>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93" name="Google Shape;293;p34"/>
            <p:cNvGrpSpPr/>
            <p:nvPr/>
          </p:nvGrpSpPr>
          <p:grpSpPr>
            <a:xfrm>
              <a:off x="5817325" y="2672850"/>
              <a:ext cx="2628000" cy="134700"/>
              <a:chOff x="5817325" y="2672850"/>
              <a:chExt cx="2628000" cy="134700"/>
            </a:xfrm>
          </p:grpSpPr>
          <p:cxnSp>
            <p:nvCxnSpPr>
              <p:cNvPr id="294" name="Google Shape;294;p34"/>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295" name="Google Shape;295;p34"/>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296" name="Google Shape;296;p34"/>
          <p:cNvGrpSpPr/>
          <p:nvPr/>
        </p:nvGrpSpPr>
        <p:grpSpPr>
          <a:xfrm>
            <a:off x="5813625" y="4720687"/>
            <a:ext cx="2628000" cy="134700"/>
            <a:chOff x="5817325" y="2672850"/>
            <a:chExt cx="2628000" cy="134700"/>
          </a:xfrm>
        </p:grpSpPr>
        <p:cxnSp>
          <p:nvCxnSpPr>
            <p:cNvPr id="297" name="Google Shape;297;p34"/>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298" name="Google Shape;298;p34"/>
            <p:cNvGrpSpPr/>
            <p:nvPr/>
          </p:nvGrpSpPr>
          <p:grpSpPr>
            <a:xfrm>
              <a:off x="5817325" y="2672850"/>
              <a:ext cx="2628000" cy="134700"/>
              <a:chOff x="5817325" y="2672850"/>
              <a:chExt cx="2628000" cy="134700"/>
            </a:xfrm>
          </p:grpSpPr>
          <p:cxnSp>
            <p:nvCxnSpPr>
              <p:cNvPr id="299" name="Google Shape;299;p34"/>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300" name="Google Shape;300;p34"/>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sp>
        <p:nvSpPr>
          <p:cNvPr id="301" name="Google Shape;301;p34"/>
          <p:cNvSpPr/>
          <p:nvPr/>
        </p:nvSpPr>
        <p:spPr>
          <a:xfrm>
            <a:off x="7906155" y="320845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6610755" y="371245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7525155" y="421645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6305955" y="472045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311700" y="240600"/>
            <a:ext cx="4581900" cy="287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Persona: Jesika Langley </a:t>
            </a:r>
            <a:endParaRPr/>
          </a:p>
        </p:txBody>
      </p:sp>
      <p:sp>
        <p:nvSpPr>
          <p:cNvPr id="310" name="Google Shape;310;p35"/>
          <p:cNvSpPr txBox="1"/>
          <p:nvPr>
            <p:ph idx="1" type="body"/>
          </p:nvPr>
        </p:nvSpPr>
        <p:spPr>
          <a:xfrm>
            <a:off x="222175" y="2627725"/>
            <a:ext cx="2291400" cy="10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100"/>
              <a:t>Name: Jesika Langley	</a:t>
            </a:r>
            <a:br>
              <a:rPr lang="en-GB" sz="1100"/>
            </a:br>
            <a:r>
              <a:rPr lang="en-GB" sz="1100"/>
              <a:t>Age: 21</a:t>
            </a:r>
            <a:br>
              <a:rPr lang="en-GB" sz="1100"/>
            </a:br>
            <a:r>
              <a:rPr lang="en-GB" sz="1100"/>
              <a:t>Gender: Female</a:t>
            </a:r>
            <a:br>
              <a:rPr lang="en-GB" sz="1100"/>
            </a:br>
            <a:r>
              <a:rPr lang="en-GB" sz="1100"/>
              <a:t>Occupation: Student</a:t>
            </a:r>
            <a:br>
              <a:rPr lang="en-GB" sz="1100"/>
            </a:br>
            <a:r>
              <a:rPr lang="en-GB" sz="1100"/>
              <a:t>Nationality: British Indian</a:t>
            </a:r>
            <a:endParaRPr sz="1100"/>
          </a:p>
        </p:txBody>
      </p:sp>
      <p:sp>
        <p:nvSpPr>
          <p:cNvPr id="311" name="Google Shape;311;p35"/>
          <p:cNvSpPr txBox="1"/>
          <p:nvPr>
            <p:ph idx="2" type="body"/>
          </p:nvPr>
        </p:nvSpPr>
        <p:spPr>
          <a:xfrm>
            <a:off x="2599050" y="683425"/>
            <a:ext cx="6223200" cy="19443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1200"/>
              </a:spcAft>
              <a:buSzPts val="1018"/>
              <a:buNone/>
            </a:pPr>
            <a:r>
              <a:rPr lang="en-GB" sz="1210">
                <a:solidFill>
                  <a:schemeClr val="accent1"/>
                </a:solidFill>
              </a:rPr>
              <a:t>Bio</a:t>
            </a:r>
            <a:br>
              <a:rPr lang="en-GB" sz="1117">
                <a:solidFill>
                  <a:schemeClr val="accent1"/>
                </a:solidFill>
              </a:rPr>
            </a:br>
            <a:r>
              <a:rPr lang="en-GB" sz="1017"/>
              <a:t>Jesika is a full-time university student studying Law at the University of Birmingham. She lives in  Northfield, about 4 miles from the university’s campus and commutes by bike every day. She never goes far from her bike while on campus since she often sits in the library for hours. Once she had her bike lock cut and her bike stolen while she was in a lecture and wants to prevent this happening again since she can’t afford another new bike if it does since she is living off a limited student budget. She also once got into a cycling accident due to a blocked, unlit cycle lane. She often has to cycle home alone in the dark due to the early sunset in winter so would love anything that improves her safety in this situation.</a:t>
            </a:r>
            <a:endParaRPr sz="1017"/>
          </a:p>
        </p:txBody>
      </p:sp>
      <p:sp>
        <p:nvSpPr>
          <p:cNvPr id="312" name="Google Shape;312;p35"/>
          <p:cNvSpPr txBox="1"/>
          <p:nvPr>
            <p:ph idx="3" type="body"/>
          </p:nvPr>
        </p:nvSpPr>
        <p:spPr>
          <a:xfrm>
            <a:off x="2607488" y="2621725"/>
            <a:ext cx="2926200" cy="1325100"/>
          </a:xfrm>
          <a:prstGeom prst="rect">
            <a:avLst/>
          </a:prstGeom>
        </p:spPr>
        <p:txBody>
          <a:bodyPr anchorCtr="0" anchor="t" bIns="91425" lIns="91425" spcFirstLastPara="1" rIns="91425" wrap="square" tIns="91425">
            <a:normAutofit/>
          </a:bodyPr>
          <a:lstStyle/>
          <a:p>
            <a:pPr indent="0" lvl="0" marL="0" rtl="0" algn="l">
              <a:lnSpc>
                <a:spcPct val="140000"/>
              </a:lnSpc>
              <a:spcBef>
                <a:spcPts val="0"/>
              </a:spcBef>
              <a:spcAft>
                <a:spcPts val="0"/>
              </a:spcAft>
              <a:buNone/>
            </a:pPr>
            <a:r>
              <a:rPr lang="en-GB" sz="1200">
                <a:solidFill>
                  <a:schemeClr val="accent1"/>
                </a:solidFill>
              </a:rPr>
              <a:t>Goals</a:t>
            </a:r>
            <a:endParaRPr sz="1200">
              <a:solidFill>
                <a:schemeClr val="accent1"/>
              </a:solidFill>
            </a:endParaRPr>
          </a:p>
          <a:p>
            <a:pPr indent="-292100" lvl="0" marL="457200" marR="0" rtl="0" algn="l">
              <a:lnSpc>
                <a:spcPct val="110000"/>
              </a:lnSpc>
              <a:spcBef>
                <a:spcPts val="0"/>
              </a:spcBef>
              <a:spcAft>
                <a:spcPts val="0"/>
              </a:spcAft>
              <a:buSzPts val="1000"/>
              <a:buChar char="●"/>
            </a:pPr>
            <a:r>
              <a:rPr lang="en-GB"/>
              <a:t>Protect her bike</a:t>
            </a:r>
            <a:endParaRPr/>
          </a:p>
          <a:p>
            <a:pPr indent="-292100" lvl="0" marL="457200" marR="0" rtl="0" algn="l">
              <a:lnSpc>
                <a:spcPct val="110000"/>
              </a:lnSpc>
              <a:spcBef>
                <a:spcPts val="0"/>
              </a:spcBef>
              <a:spcAft>
                <a:spcPts val="0"/>
              </a:spcAft>
              <a:buSzPts val="1000"/>
              <a:buChar char="●"/>
            </a:pPr>
            <a:r>
              <a:rPr lang="en-GB"/>
              <a:t>Avoid hazards while cycling</a:t>
            </a:r>
            <a:endParaRPr/>
          </a:p>
          <a:p>
            <a:pPr indent="-292100" lvl="0" marL="457200" marR="0" rtl="0" algn="l">
              <a:lnSpc>
                <a:spcPct val="110000"/>
              </a:lnSpc>
              <a:spcBef>
                <a:spcPts val="0"/>
              </a:spcBef>
              <a:spcAft>
                <a:spcPts val="0"/>
              </a:spcAft>
              <a:buSzPts val="1000"/>
              <a:buChar char="●"/>
            </a:pPr>
            <a:r>
              <a:rPr lang="en-GB"/>
              <a:t>Improve safety when cycling alone</a:t>
            </a:r>
            <a:endParaRPr/>
          </a:p>
        </p:txBody>
      </p:sp>
      <p:sp>
        <p:nvSpPr>
          <p:cNvPr id="313" name="Google Shape;313;p35"/>
          <p:cNvSpPr txBox="1"/>
          <p:nvPr>
            <p:ph idx="4" type="body"/>
          </p:nvPr>
        </p:nvSpPr>
        <p:spPr>
          <a:xfrm>
            <a:off x="222175" y="3906625"/>
            <a:ext cx="2291400" cy="813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i="1" lang="en-GB" sz="1100"/>
              <a:t>“I’m quite paranoid about my bike being nicked while I’m studying on campus.”</a:t>
            </a:r>
            <a:endParaRPr i="1" sz="1100"/>
          </a:p>
        </p:txBody>
      </p:sp>
      <p:sp>
        <p:nvSpPr>
          <p:cNvPr id="314" name="Google Shape;314;p35"/>
          <p:cNvSpPr txBox="1"/>
          <p:nvPr>
            <p:ph idx="5" type="body"/>
          </p:nvPr>
        </p:nvSpPr>
        <p:spPr>
          <a:xfrm>
            <a:off x="2599050" y="3718225"/>
            <a:ext cx="2811300" cy="1169100"/>
          </a:xfrm>
          <a:prstGeom prst="rect">
            <a:avLst/>
          </a:prstGeom>
        </p:spPr>
        <p:txBody>
          <a:bodyPr anchorCtr="0" anchor="t" bIns="91425" lIns="91425" spcFirstLastPara="1" rIns="91425" wrap="square" tIns="91425">
            <a:normAutofit/>
          </a:bodyPr>
          <a:lstStyle/>
          <a:p>
            <a:pPr indent="0" lvl="0" marL="0" rtl="0" algn="l">
              <a:lnSpc>
                <a:spcPct val="140000"/>
              </a:lnSpc>
              <a:spcBef>
                <a:spcPts val="0"/>
              </a:spcBef>
              <a:spcAft>
                <a:spcPts val="0"/>
              </a:spcAft>
              <a:buNone/>
            </a:pPr>
            <a:r>
              <a:rPr lang="en-GB" sz="1200">
                <a:solidFill>
                  <a:schemeClr val="accent1"/>
                </a:solidFill>
              </a:rPr>
              <a:t>Pain Points</a:t>
            </a:r>
            <a:endParaRPr sz="1200">
              <a:solidFill>
                <a:schemeClr val="accent1"/>
              </a:solidFill>
            </a:endParaRPr>
          </a:p>
          <a:p>
            <a:pPr indent="-292100" lvl="0" marL="457200" rtl="0" algn="l">
              <a:lnSpc>
                <a:spcPct val="100000"/>
              </a:lnSpc>
              <a:spcBef>
                <a:spcPts val="0"/>
              </a:spcBef>
              <a:spcAft>
                <a:spcPts val="0"/>
              </a:spcAft>
              <a:buSzPts val="1000"/>
              <a:buChar char="●"/>
            </a:pPr>
            <a:r>
              <a:rPr lang="en-GB"/>
              <a:t>Bike theft</a:t>
            </a:r>
            <a:endParaRPr/>
          </a:p>
          <a:p>
            <a:pPr indent="-292100" lvl="0" marL="457200" rtl="0" algn="l">
              <a:lnSpc>
                <a:spcPct val="100000"/>
              </a:lnSpc>
              <a:spcBef>
                <a:spcPts val="0"/>
              </a:spcBef>
              <a:spcAft>
                <a:spcPts val="0"/>
              </a:spcAft>
              <a:buSzPts val="1000"/>
              <a:buChar char="●"/>
            </a:pPr>
            <a:r>
              <a:rPr lang="en-GB"/>
              <a:t>Low perception of safety cycling at night</a:t>
            </a:r>
            <a:endParaRPr/>
          </a:p>
          <a:p>
            <a:pPr indent="-292100" lvl="0" marL="457200" rtl="0" algn="l">
              <a:lnSpc>
                <a:spcPct val="100000"/>
              </a:lnSpc>
              <a:spcBef>
                <a:spcPts val="0"/>
              </a:spcBef>
              <a:spcAft>
                <a:spcPts val="0"/>
              </a:spcAft>
              <a:buSzPts val="1000"/>
              <a:buChar char="●"/>
            </a:pPr>
            <a:r>
              <a:rPr lang="en-GB"/>
              <a:t>Monetary Cost</a:t>
            </a:r>
            <a:endParaRPr/>
          </a:p>
        </p:txBody>
      </p:sp>
      <p:sp>
        <p:nvSpPr>
          <p:cNvPr id="315" name="Google Shape;315;p35"/>
          <p:cNvSpPr txBox="1"/>
          <p:nvPr/>
        </p:nvSpPr>
        <p:spPr>
          <a:xfrm>
            <a:off x="5664525" y="2917350"/>
            <a:ext cx="29262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latin typeface="Open Sans"/>
                <a:ea typeface="Open Sans"/>
                <a:cs typeface="Open Sans"/>
                <a:sym typeface="Open Sans"/>
              </a:rPr>
              <a:t>Productivity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Exercise activity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Budget/Spending power</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Technical ability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p:txBody>
      </p:sp>
      <p:grpSp>
        <p:nvGrpSpPr>
          <p:cNvPr id="316" name="Google Shape;316;p35"/>
          <p:cNvGrpSpPr/>
          <p:nvPr/>
        </p:nvGrpSpPr>
        <p:grpSpPr>
          <a:xfrm>
            <a:off x="5813625" y="3224412"/>
            <a:ext cx="2628000" cy="134700"/>
            <a:chOff x="5817325" y="2672850"/>
            <a:chExt cx="2628000" cy="134700"/>
          </a:xfrm>
        </p:grpSpPr>
        <p:cxnSp>
          <p:nvCxnSpPr>
            <p:cNvPr id="317" name="Google Shape;317;p35"/>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318" name="Google Shape;318;p35"/>
            <p:cNvGrpSpPr/>
            <p:nvPr/>
          </p:nvGrpSpPr>
          <p:grpSpPr>
            <a:xfrm>
              <a:off x="5817325" y="2672850"/>
              <a:ext cx="2628000" cy="134700"/>
              <a:chOff x="5817325" y="2672850"/>
              <a:chExt cx="2628000" cy="134700"/>
            </a:xfrm>
          </p:grpSpPr>
          <p:cxnSp>
            <p:nvCxnSpPr>
              <p:cNvPr id="319" name="Google Shape;319;p35"/>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320" name="Google Shape;320;p35"/>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321" name="Google Shape;321;p35"/>
          <p:cNvGrpSpPr/>
          <p:nvPr/>
        </p:nvGrpSpPr>
        <p:grpSpPr>
          <a:xfrm>
            <a:off x="5813625" y="3728687"/>
            <a:ext cx="2628000" cy="134700"/>
            <a:chOff x="5817325" y="2672850"/>
            <a:chExt cx="2628000" cy="134700"/>
          </a:xfrm>
        </p:grpSpPr>
        <p:cxnSp>
          <p:nvCxnSpPr>
            <p:cNvPr id="322" name="Google Shape;322;p35"/>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323" name="Google Shape;323;p35"/>
            <p:cNvGrpSpPr/>
            <p:nvPr/>
          </p:nvGrpSpPr>
          <p:grpSpPr>
            <a:xfrm>
              <a:off x="5817325" y="2672850"/>
              <a:ext cx="2628000" cy="134700"/>
              <a:chOff x="5817325" y="2672850"/>
              <a:chExt cx="2628000" cy="134700"/>
            </a:xfrm>
          </p:grpSpPr>
          <p:cxnSp>
            <p:nvCxnSpPr>
              <p:cNvPr id="324" name="Google Shape;324;p35"/>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325" name="Google Shape;325;p35"/>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326" name="Google Shape;326;p35"/>
          <p:cNvGrpSpPr/>
          <p:nvPr/>
        </p:nvGrpSpPr>
        <p:grpSpPr>
          <a:xfrm>
            <a:off x="5813625" y="4232962"/>
            <a:ext cx="2628000" cy="134700"/>
            <a:chOff x="5817325" y="2672850"/>
            <a:chExt cx="2628000" cy="134700"/>
          </a:xfrm>
        </p:grpSpPr>
        <p:cxnSp>
          <p:nvCxnSpPr>
            <p:cNvPr id="327" name="Google Shape;327;p35"/>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328" name="Google Shape;328;p35"/>
            <p:cNvGrpSpPr/>
            <p:nvPr/>
          </p:nvGrpSpPr>
          <p:grpSpPr>
            <a:xfrm>
              <a:off x="5817325" y="2672850"/>
              <a:ext cx="2628000" cy="134700"/>
              <a:chOff x="5817325" y="2672850"/>
              <a:chExt cx="2628000" cy="134700"/>
            </a:xfrm>
          </p:grpSpPr>
          <p:cxnSp>
            <p:nvCxnSpPr>
              <p:cNvPr id="329" name="Google Shape;329;p35"/>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330" name="Google Shape;330;p35"/>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331" name="Google Shape;331;p35"/>
          <p:cNvGrpSpPr/>
          <p:nvPr/>
        </p:nvGrpSpPr>
        <p:grpSpPr>
          <a:xfrm>
            <a:off x="5813625" y="4737237"/>
            <a:ext cx="2628000" cy="134700"/>
            <a:chOff x="5817325" y="2672850"/>
            <a:chExt cx="2628000" cy="134700"/>
          </a:xfrm>
        </p:grpSpPr>
        <p:cxnSp>
          <p:nvCxnSpPr>
            <p:cNvPr id="332" name="Google Shape;332;p35"/>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333" name="Google Shape;333;p35"/>
            <p:cNvGrpSpPr/>
            <p:nvPr/>
          </p:nvGrpSpPr>
          <p:grpSpPr>
            <a:xfrm>
              <a:off x="5817325" y="2672850"/>
              <a:ext cx="2628000" cy="134700"/>
              <a:chOff x="5817325" y="2672850"/>
              <a:chExt cx="2628000" cy="134700"/>
            </a:xfrm>
          </p:grpSpPr>
          <p:cxnSp>
            <p:nvCxnSpPr>
              <p:cNvPr id="334" name="Google Shape;334;p35"/>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335" name="Google Shape;335;p35"/>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sp>
        <p:nvSpPr>
          <p:cNvPr id="336" name="Google Shape;336;p35"/>
          <p:cNvSpPr/>
          <p:nvPr/>
        </p:nvSpPr>
        <p:spPr>
          <a:xfrm>
            <a:off x="7144155" y="322500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a:off x="7560755" y="3729425"/>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6382155" y="423300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6610755" y="473700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txBox="1"/>
          <p:nvPr/>
        </p:nvSpPr>
        <p:spPr>
          <a:xfrm>
            <a:off x="5612625" y="26217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200">
                <a:solidFill>
                  <a:schemeClr val="accent1"/>
                </a:solidFill>
                <a:latin typeface="Open Sans"/>
                <a:ea typeface="Open Sans"/>
                <a:cs typeface="Open Sans"/>
                <a:sym typeface="Open Sans"/>
              </a:rPr>
              <a:t>Behaviours</a:t>
            </a:r>
            <a:endParaRPr sz="1500"/>
          </a:p>
        </p:txBody>
      </p:sp>
      <p:pic>
        <p:nvPicPr>
          <p:cNvPr id="341" name="Google Shape;341;p35"/>
          <p:cNvPicPr preferRelativeResize="0"/>
          <p:nvPr/>
        </p:nvPicPr>
        <p:blipFill>
          <a:blip r:embed="rId3">
            <a:alphaModFix/>
          </a:blip>
          <a:stretch>
            <a:fillRect/>
          </a:stretch>
        </p:blipFill>
        <p:spPr>
          <a:xfrm>
            <a:off x="338400" y="838800"/>
            <a:ext cx="1659600" cy="16596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6"/>
          <p:cNvSpPr txBox="1"/>
          <p:nvPr>
            <p:ph type="title"/>
          </p:nvPr>
        </p:nvSpPr>
        <p:spPr>
          <a:xfrm>
            <a:off x="311700" y="240600"/>
            <a:ext cx="4581900" cy="287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Persona: Alex Green</a:t>
            </a:r>
            <a:endParaRPr/>
          </a:p>
        </p:txBody>
      </p:sp>
      <p:sp>
        <p:nvSpPr>
          <p:cNvPr id="347" name="Google Shape;347;p36"/>
          <p:cNvSpPr txBox="1"/>
          <p:nvPr>
            <p:ph idx="1" type="body"/>
          </p:nvPr>
        </p:nvSpPr>
        <p:spPr>
          <a:xfrm>
            <a:off x="222175" y="2627725"/>
            <a:ext cx="2291400" cy="10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100"/>
              <a:t>Name: Alex Green</a:t>
            </a:r>
            <a:br>
              <a:rPr lang="en-GB" sz="1100"/>
            </a:br>
            <a:r>
              <a:rPr lang="en-GB" sz="1100"/>
              <a:t>Age: 18</a:t>
            </a:r>
            <a:br>
              <a:rPr lang="en-GB" sz="1100"/>
            </a:br>
            <a:r>
              <a:rPr lang="en-GB" sz="1100"/>
              <a:t>Gender: Male</a:t>
            </a:r>
            <a:br>
              <a:rPr lang="en-GB" sz="1100"/>
            </a:br>
            <a:r>
              <a:rPr lang="en-GB" sz="1100"/>
              <a:t>Occupation: Sixth-form Student, soon to be Uni Student</a:t>
            </a:r>
            <a:br>
              <a:rPr lang="en-GB" sz="1100"/>
            </a:br>
            <a:r>
              <a:rPr lang="en-GB" sz="1100"/>
              <a:t>Nationality: British</a:t>
            </a:r>
            <a:endParaRPr sz="1100"/>
          </a:p>
        </p:txBody>
      </p:sp>
      <p:sp>
        <p:nvSpPr>
          <p:cNvPr id="348" name="Google Shape;348;p36"/>
          <p:cNvSpPr txBox="1"/>
          <p:nvPr>
            <p:ph idx="2" type="body"/>
          </p:nvPr>
        </p:nvSpPr>
        <p:spPr>
          <a:xfrm>
            <a:off x="2599050" y="683425"/>
            <a:ext cx="6223200" cy="165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GB" sz="1200">
                <a:solidFill>
                  <a:schemeClr val="accent1"/>
                </a:solidFill>
              </a:rPr>
              <a:t>Bio</a:t>
            </a:r>
            <a:br>
              <a:rPr lang="en-GB">
                <a:solidFill>
                  <a:schemeClr val="accent1"/>
                </a:solidFill>
              </a:rPr>
            </a:br>
            <a:r>
              <a:rPr lang="en-GB"/>
              <a:t>Alex Green has just passed his A-levels and is going to university in September. He is an avid cyclist- due to living in a rural area, he rode both to school and his part-time job. He has never been an accident, nor had anything stolen; however, he will soon be moving to city he's never been to before. It is an unfamiliar, urban landscape, and Alex is becoming increasing anxious about cycling there. He does not know any routes and is not used to cycling through busy traffic. He also worried about the risk of theft. He would appreciate something that could show him safe routes through the city, as well as protection from crime. Since he doesn’t have a student loan yet and is spending a lot of money to prepare for university, his disposable income to spend on cycling is very limited.</a:t>
            </a:r>
            <a:endParaRPr/>
          </a:p>
        </p:txBody>
      </p:sp>
      <p:sp>
        <p:nvSpPr>
          <p:cNvPr id="349" name="Google Shape;349;p36"/>
          <p:cNvSpPr txBox="1"/>
          <p:nvPr>
            <p:ph idx="3" type="body"/>
          </p:nvPr>
        </p:nvSpPr>
        <p:spPr>
          <a:xfrm>
            <a:off x="2607488" y="2240725"/>
            <a:ext cx="2926200" cy="132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200">
                <a:solidFill>
                  <a:schemeClr val="accent1"/>
                </a:solidFill>
              </a:rPr>
              <a:t>Goals</a:t>
            </a:r>
            <a:endParaRPr sz="1200">
              <a:solidFill>
                <a:schemeClr val="accent1"/>
              </a:solidFill>
            </a:endParaRPr>
          </a:p>
          <a:p>
            <a:pPr indent="-292100" lvl="0" marL="457200" rtl="0" algn="l">
              <a:lnSpc>
                <a:spcPct val="100000"/>
              </a:lnSpc>
              <a:spcBef>
                <a:spcPts val="0"/>
              </a:spcBef>
              <a:spcAft>
                <a:spcPts val="0"/>
              </a:spcAft>
              <a:buSzPts val="1000"/>
              <a:buChar char="●"/>
            </a:pPr>
            <a:r>
              <a:rPr lang="en-GB"/>
              <a:t>Continue cycling at uni.</a:t>
            </a:r>
            <a:endParaRPr/>
          </a:p>
          <a:p>
            <a:pPr indent="-292100" lvl="0" marL="457200" rtl="0" algn="l">
              <a:lnSpc>
                <a:spcPct val="100000"/>
              </a:lnSpc>
              <a:spcBef>
                <a:spcPts val="0"/>
              </a:spcBef>
              <a:spcAft>
                <a:spcPts val="0"/>
              </a:spcAft>
              <a:buSzPts val="1000"/>
              <a:buChar char="●"/>
            </a:pPr>
            <a:r>
              <a:rPr lang="en-GB"/>
              <a:t>Avoid accidents.</a:t>
            </a:r>
            <a:endParaRPr/>
          </a:p>
          <a:p>
            <a:pPr indent="-292100" lvl="0" marL="457200" rtl="0" algn="l">
              <a:lnSpc>
                <a:spcPct val="100000"/>
              </a:lnSpc>
              <a:spcBef>
                <a:spcPts val="0"/>
              </a:spcBef>
              <a:spcAft>
                <a:spcPts val="0"/>
              </a:spcAft>
              <a:buSzPts val="1000"/>
              <a:buChar char="●"/>
            </a:pPr>
            <a:r>
              <a:rPr lang="en-GB"/>
              <a:t>Ensure his equipment isn’t stolen.</a:t>
            </a:r>
            <a:endParaRPr/>
          </a:p>
          <a:p>
            <a:pPr indent="-292100" lvl="0" marL="457200" rtl="0" algn="l">
              <a:lnSpc>
                <a:spcPct val="100000"/>
              </a:lnSpc>
              <a:spcBef>
                <a:spcPts val="0"/>
              </a:spcBef>
              <a:spcAft>
                <a:spcPts val="0"/>
              </a:spcAft>
              <a:buSzPts val="1000"/>
              <a:buChar char="●"/>
            </a:pPr>
            <a:r>
              <a:rPr lang="en-GB"/>
              <a:t>Get used to city life.</a:t>
            </a:r>
            <a:endParaRPr/>
          </a:p>
          <a:p>
            <a:pPr indent="0" lvl="0" marL="0" rtl="0" algn="l">
              <a:lnSpc>
                <a:spcPct val="100000"/>
              </a:lnSpc>
              <a:spcBef>
                <a:spcPts val="0"/>
              </a:spcBef>
              <a:spcAft>
                <a:spcPts val="0"/>
              </a:spcAft>
              <a:buNone/>
            </a:pPr>
            <a:r>
              <a:t/>
            </a:r>
            <a:endParaRPr/>
          </a:p>
        </p:txBody>
      </p:sp>
      <p:sp>
        <p:nvSpPr>
          <p:cNvPr id="350" name="Google Shape;350;p36"/>
          <p:cNvSpPr txBox="1"/>
          <p:nvPr>
            <p:ph idx="4" type="body"/>
          </p:nvPr>
        </p:nvSpPr>
        <p:spPr>
          <a:xfrm>
            <a:off x="222175" y="3754225"/>
            <a:ext cx="2291400" cy="1169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i="1" lang="en-GB" sz="1100"/>
              <a:t>“I’m moving to an </a:t>
            </a:r>
            <a:r>
              <a:rPr i="1" lang="en-GB" sz="1100"/>
              <a:t>unfamiliar</a:t>
            </a:r>
            <a:r>
              <a:rPr i="1" lang="en-GB" sz="1100"/>
              <a:t> environment and am concerned with cycling there.”</a:t>
            </a:r>
            <a:endParaRPr i="1" sz="1100"/>
          </a:p>
        </p:txBody>
      </p:sp>
      <p:sp>
        <p:nvSpPr>
          <p:cNvPr id="351" name="Google Shape;351;p36"/>
          <p:cNvSpPr txBox="1"/>
          <p:nvPr>
            <p:ph idx="5" type="body"/>
          </p:nvPr>
        </p:nvSpPr>
        <p:spPr>
          <a:xfrm>
            <a:off x="2599050" y="3565825"/>
            <a:ext cx="2811300" cy="135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200">
                <a:solidFill>
                  <a:schemeClr val="accent1"/>
                </a:solidFill>
              </a:rPr>
              <a:t>Pain Points</a:t>
            </a:r>
            <a:endParaRPr sz="1200">
              <a:solidFill>
                <a:schemeClr val="accent1"/>
              </a:solidFill>
            </a:endParaRPr>
          </a:p>
          <a:p>
            <a:pPr indent="-292100" lvl="0" marL="457200" rtl="0" algn="l">
              <a:lnSpc>
                <a:spcPct val="100000"/>
              </a:lnSpc>
              <a:spcBef>
                <a:spcPts val="0"/>
              </a:spcBef>
              <a:spcAft>
                <a:spcPts val="0"/>
              </a:spcAft>
              <a:buSzPts val="1000"/>
              <a:buChar char="●"/>
            </a:pPr>
            <a:r>
              <a:rPr lang="en-GB"/>
              <a:t>Doesn’t like cycling in unknown areas.</a:t>
            </a:r>
            <a:endParaRPr/>
          </a:p>
          <a:p>
            <a:pPr indent="-292100" lvl="0" marL="457200" rtl="0" algn="l">
              <a:lnSpc>
                <a:spcPct val="100000"/>
              </a:lnSpc>
              <a:spcBef>
                <a:spcPts val="0"/>
              </a:spcBef>
              <a:spcAft>
                <a:spcPts val="0"/>
              </a:spcAft>
              <a:buSzPts val="1000"/>
              <a:buChar char="●"/>
            </a:pPr>
            <a:r>
              <a:rPr lang="en-GB"/>
              <a:t>Scared of a bike theft/accident.</a:t>
            </a:r>
            <a:endParaRPr/>
          </a:p>
          <a:p>
            <a:pPr indent="-292100" lvl="0" marL="457200" rtl="0" algn="l">
              <a:lnSpc>
                <a:spcPct val="100000"/>
              </a:lnSpc>
              <a:spcBef>
                <a:spcPts val="0"/>
              </a:spcBef>
              <a:spcAft>
                <a:spcPts val="0"/>
              </a:spcAft>
              <a:buSzPts val="1000"/>
              <a:buChar char="●"/>
            </a:pPr>
            <a:r>
              <a:rPr lang="en-GB"/>
              <a:t>Uncomfortable with traffic.</a:t>
            </a:r>
            <a:endParaRPr/>
          </a:p>
          <a:p>
            <a:pPr indent="-292100" lvl="0" marL="457200" rtl="0" algn="l">
              <a:lnSpc>
                <a:spcPct val="100000"/>
              </a:lnSpc>
              <a:spcBef>
                <a:spcPts val="0"/>
              </a:spcBef>
              <a:spcAft>
                <a:spcPts val="0"/>
              </a:spcAft>
              <a:buSzPts val="1000"/>
              <a:buChar char="●"/>
            </a:pPr>
            <a:r>
              <a:rPr lang="en-GB"/>
              <a:t>High prices</a:t>
            </a:r>
            <a:endParaRPr/>
          </a:p>
          <a:p>
            <a:pPr indent="0" lvl="0" marL="0" rtl="0" algn="l">
              <a:spcBef>
                <a:spcPts val="0"/>
              </a:spcBef>
              <a:spcAft>
                <a:spcPts val="1200"/>
              </a:spcAft>
              <a:buNone/>
            </a:pPr>
            <a:r>
              <a:t/>
            </a:r>
            <a:endParaRPr>
              <a:solidFill>
                <a:schemeClr val="accent1"/>
              </a:solidFill>
            </a:endParaRPr>
          </a:p>
        </p:txBody>
      </p:sp>
      <p:sp>
        <p:nvSpPr>
          <p:cNvPr id="352" name="Google Shape;352;p36"/>
          <p:cNvSpPr txBox="1"/>
          <p:nvPr/>
        </p:nvSpPr>
        <p:spPr>
          <a:xfrm>
            <a:off x="5612625" y="22407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200">
                <a:solidFill>
                  <a:schemeClr val="accent1"/>
                </a:solidFill>
                <a:latin typeface="Open Sans"/>
                <a:ea typeface="Open Sans"/>
                <a:cs typeface="Open Sans"/>
                <a:sym typeface="Open Sans"/>
              </a:rPr>
              <a:t>Behaviours</a:t>
            </a:r>
            <a:endParaRPr sz="1500"/>
          </a:p>
        </p:txBody>
      </p:sp>
      <p:sp>
        <p:nvSpPr>
          <p:cNvPr id="353" name="Google Shape;353;p36"/>
          <p:cNvSpPr txBox="1"/>
          <p:nvPr/>
        </p:nvSpPr>
        <p:spPr>
          <a:xfrm>
            <a:off x="5664525" y="2536350"/>
            <a:ext cx="29262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2"/>
                </a:solidFill>
                <a:latin typeface="Open Sans"/>
                <a:ea typeface="Open Sans"/>
                <a:cs typeface="Open Sans"/>
                <a:sym typeface="Open Sans"/>
              </a:rPr>
              <a:t>Productivity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Exercise </a:t>
            </a:r>
            <a:r>
              <a:rPr lang="en-GB" sz="1100">
                <a:solidFill>
                  <a:schemeClr val="dk2"/>
                </a:solidFill>
                <a:latin typeface="Open Sans"/>
                <a:ea typeface="Open Sans"/>
                <a:cs typeface="Open Sans"/>
                <a:sym typeface="Open Sans"/>
              </a:rPr>
              <a:t>a</a:t>
            </a:r>
            <a:r>
              <a:rPr lang="en-GB" sz="1100">
                <a:solidFill>
                  <a:schemeClr val="dk2"/>
                </a:solidFill>
                <a:latin typeface="Open Sans"/>
                <a:ea typeface="Open Sans"/>
                <a:cs typeface="Open Sans"/>
                <a:sym typeface="Open Sans"/>
              </a:rPr>
              <a:t>ctivity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Budget/</a:t>
            </a:r>
            <a:r>
              <a:rPr lang="en-GB" sz="1100">
                <a:solidFill>
                  <a:schemeClr val="dk2"/>
                </a:solidFill>
                <a:latin typeface="Open Sans"/>
                <a:ea typeface="Open Sans"/>
                <a:cs typeface="Open Sans"/>
                <a:sym typeface="Open Sans"/>
              </a:rPr>
              <a:t>S</a:t>
            </a:r>
            <a:r>
              <a:rPr lang="en-GB" sz="1100">
                <a:solidFill>
                  <a:schemeClr val="dk2"/>
                </a:solidFill>
                <a:latin typeface="Open Sans"/>
                <a:ea typeface="Open Sans"/>
                <a:cs typeface="Open Sans"/>
                <a:sym typeface="Open Sans"/>
              </a:rPr>
              <a:t>pending power</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GB" sz="1100">
                <a:solidFill>
                  <a:schemeClr val="dk2"/>
                </a:solidFill>
                <a:latin typeface="Open Sans"/>
                <a:ea typeface="Open Sans"/>
                <a:cs typeface="Open Sans"/>
                <a:sym typeface="Open Sans"/>
              </a:rPr>
              <a:t>Technical </a:t>
            </a:r>
            <a:r>
              <a:rPr lang="en-GB" sz="1100">
                <a:solidFill>
                  <a:schemeClr val="dk2"/>
                </a:solidFill>
                <a:latin typeface="Open Sans"/>
                <a:ea typeface="Open Sans"/>
                <a:cs typeface="Open Sans"/>
                <a:sym typeface="Open Sans"/>
              </a:rPr>
              <a:t>a</a:t>
            </a:r>
            <a:r>
              <a:rPr lang="en-GB" sz="1100">
                <a:solidFill>
                  <a:schemeClr val="dk2"/>
                </a:solidFill>
                <a:latin typeface="Open Sans"/>
                <a:ea typeface="Open Sans"/>
                <a:cs typeface="Open Sans"/>
                <a:sym typeface="Open Sans"/>
              </a:rPr>
              <a:t>bility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p:txBody>
      </p:sp>
      <p:grpSp>
        <p:nvGrpSpPr>
          <p:cNvPr id="354" name="Google Shape;354;p36"/>
          <p:cNvGrpSpPr/>
          <p:nvPr/>
        </p:nvGrpSpPr>
        <p:grpSpPr>
          <a:xfrm>
            <a:off x="5813625" y="2843412"/>
            <a:ext cx="2628000" cy="134700"/>
            <a:chOff x="5817325" y="2672850"/>
            <a:chExt cx="2628000" cy="134700"/>
          </a:xfrm>
        </p:grpSpPr>
        <p:cxnSp>
          <p:nvCxnSpPr>
            <p:cNvPr id="355" name="Google Shape;355;p36"/>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356" name="Google Shape;356;p36"/>
            <p:cNvGrpSpPr/>
            <p:nvPr/>
          </p:nvGrpSpPr>
          <p:grpSpPr>
            <a:xfrm>
              <a:off x="5817325" y="2672850"/>
              <a:ext cx="2628000" cy="134700"/>
              <a:chOff x="5817325" y="2672850"/>
              <a:chExt cx="2628000" cy="134700"/>
            </a:xfrm>
          </p:grpSpPr>
          <p:cxnSp>
            <p:nvCxnSpPr>
              <p:cNvPr id="357" name="Google Shape;357;p36"/>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358" name="Google Shape;358;p36"/>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359" name="Google Shape;359;p36"/>
          <p:cNvGrpSpPr/>
          <p:nvPr/>
        </p:nvGrpSpPr>
        <p:grpSpPr>
          <a:xfrm>
            <a:off x="5813625" y="3347687"/>
            <a:ext cx="2628000" cy="134700"/>
            <a:chOff x="5817325" y="2672850"/>
            <a:chExt cx="2628000" cy="134700"/>
          </a:xfrm>
        </p:grpSpPr>
        <p:cxnSp>
          <p:nvCxnSpPr>
            <p:cNvPr id="360" name="Google Shape;360;p36"/>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361" name="Google Shape;361;p36"/>
            <p:cNvGrpSpPr/>
            <p:nvPr/>
          </p:nvGrpSpPr>
          <p:grpSpPr>
            <a:xfrm>
              <a:off x="5817325" y="2672850"/>
              <a:ext cx="2628000" cy="134700"/>
              <a:chOff x="5817325" y="2672850"/>
              <a:chExt cx="2628000" cy="134700"/>
            </a:xfrm>
          </p:grpSpPr>
          <p:cxnSp>
            <p:nvCxnSpPr>
              <p:cNvPr id="362" name="Google Shape;362;p36"/>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363" name="Google Shape;363;p36"/>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364" name="Google Shape;364;p36"/>
          <p:cNvGrpSpPr/>
          <p:nvPr/>
        </p:nvGrpSpPr>
        <p:grpSpPr>
          <a:xfrm>
            <a:off x="5813625" y="3851962"/>
            <a:ext cx="2628000" cy="134700"/>
            <a:chOff x="5817325" y="2672850"/>
            <a:chExt cx="2628000" cy="134700"/>
          </a:xfrm>
        </p:grpSpPr>
        <p:cxnSp>
          <p:nvCxnSpPr>
            <p:cNvPr id="365" name="Google Shape;365;p36"/>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366" name="Google Shape;366;p36"/>
            <p:cNvGrpSpPr/>
            <p:nvPr/>
          </p:nvGrpSpPr>
          <p:grpSpPr>
            <a:xfrm>
              <a:off x="5817325" y="2672850"/>
              <a:ext cx="2628000" cy="134700"/>
              <a:chOff x="5817325" y="2672850"/>
              <a:chExt cx="2628000" cy="134700"/>
            </a:xfrm>
          </p:grpSpPr>
          <p:cxnSp>
            <p:nvCxnSpPr>
              <p:cNvPr id="367" name="Google Shape;367;p36"/>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368" name="Google Shape;368;p36"/>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grpSp>
        <p:nvGrpSpPr>
          <p:cNvPr id="369" name="Google Shape;369;p36"/>
          <p:cNvGrpSpPr/>
          <p:nvPr/>
        </p:nvGrpSpPr>
        <p:grpSpPr>
          <a:xfrm>
            <a:off x="5813625" y="4356237"/>
            <a:ext cx="2628000" cy="134700"/>
            <a:chOff x="5817325" y="2672850"/>
            <a:chExt cx="2628000" cy="134700"/>
          </a:xfrm>
        </p:grpSpPr>
        <p:cxnSp>
          <p:nvCxnSpPr>
            <p:cNvPr id="370" name="Google Shape;370;p36"/>
            <p:cNvCxnSpPr/>
            <p:nvPr/>
          </p:nvCxnSpPr>
          <p:spPr>
            <a:xfrm>
              <a:off x="5817325" y="2672850"/>
              <a:ext cx="0" cy="134700"/>
            </a:xfrm>
            <a:prstGeom prst="straightConnector1">
              <a:avLst/>
            </a:prstGeom>
            <a:noFill/>
            <a:ln cap="flat" cmpd="sng" w="28575">
              <a:solidFill>
                <a:srgbClr val="000000"/>
              </a:solidFill>
              <a:prstDash val="solid"/>
              <a:round/>
              <a:headEnd len="med" w="med" type="none"/>
              <a:tailEnd len="med" w="med" type="none"/>
            </a:ln>
          </p:spPr>
        </p:cxnSp>
        <p:grpSp>
          <p:nvGrpSpPr>
            <p:cNvPr id="371" name="Google Shape;371;p36"/>
            <p:cNvGrpSpPr/>
            <p:nvPr/>
          </p:nvGrpSpPr>
          <p:grpSpPr>
            <a:xfrm>
              <a:off x="5817325" y="2672850"/>
              <a:ext cx="2628000" cy="134700"/>
              <a:chOff x="5817325" y="2672850"/>
              <a:chExt cx="2628000" cy="134700"/>
            </a:xfrm>
          </p:grpSpPr>
          <p:cxnSp>
            <p:nvCxnSpPr>
              <p:cNvPr id="372" name="Google Shape;372;p36"/>
              <p:cNvCxnSpPr/>
              <p:nvPr/>
            </p:nvCxnSpPr>
            <p:spPr>
              <a:xfrm>
                <a:off x="5817325" y="2740200"/>
                <a:ext cx="2628000" cy="0"/>
              </a:xfrm>
              <a:prstGeom prst="straightConnector1">
                <a:avLst/>
              </a:prstGeom>
              <a:noFill/>
              <a:ln cap="flat" cmpd="sng" w="19050">
                <a:solidFill>
                  <a:srgbClr val="000000"/>
                </a:solidFill>
                <a:prstDash val="solid"/>
                <a:round/>
                <a:headEnd len="med" w="med" type="none"/>
                <a:tailEnd len="med" w="med" type="none"/>
              </a:ln>
            </p:spPr>
          </p:cxnSp>
          <p:cxnSp>
            <p:nvCxnSpPr>
              <p:cNvPr id="373" name="Google Shape;373;p36"/>
              <p:cNvCxnSpPr/>
              <p:nvPr/>
            </p:nvCxnSpPr>
            <p:spPr>
              <a:xfrm>
                <a:off x="8445325" y="2672850"/>
                <a:ext cx="0" cy="134700"/>
              </a:xfrm>
              <a:prstGeom prst="straightConnector1">
                <a:avLst/>
              </a:prstGeom>
              <a:noFill/>
              <a:ln cap="flat" cmpd="sng" w="28575">
                <a:solidFill>
                  <a:srgbClr val="000000"/>
                </a:solidFill>
                <a:prstDash val="solid"/>
                <a:round/>
                <a:headEnd len="med" w="med" type="none"/>
                <a:tailEnd len="med" w="med" type="none"/>
              </a:ln>
            </p:spPr>
          </p:cxnSp>
        </p:grpSp>
      </p:grpSp>
      <p:sp>
        <p:nvSpPr>
          <p:cNvPr id="374" name="Google Shape;374;p36"/>
          <p:cNvSpPr/>
          <p:nvPr/>
        </p:nvSpPr>
        <p:spPr>
          <a:xfrm flipH="1">
            <a:off x="7779600" y="284490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7905600" y="334800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6127200" y="385200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6991200" y="4356000"/>
            <a:ext cx="31200" cy="13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36"/>
          <p:cNvPicPr preferRelativeResize="0"/>
          <p:nvPr/>
        </p:nvPicPr>
        <p:blipFill>
          <a:blip r:embed="rId3">
            <a:alphaModFix/>
          </a:blip>
          <a:stretch>
            <a:fillRect/>
          </a:stretch>
        </p:blipFill>
        <p:spPr>
          <a:xfrm>
            <a:off x="338400" y="838800"/>
            <a:ext cx="1659600" cy="16596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7"/>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Persona Explanation</a:t>
            </a:r>
            <a:endParaRPr/>
          </a:p>
        </p:txBody>
      </p:sp>
      <p:sp>
        <p:nvSpPr>
          <p:cNvPr id="384" name="Google Shape;384;p37"/>
          <p:cNvSpPr txBox="1"/>
          <p:nvPr>
            <p:ph idx="1" type="body"/>
          </p:nvPr>
        </p:nvSpPr>
        <p:spPr>
          <a:xfrm>
            <a:off x="311700" y="889900"/>
            <a:ext cx="8693400" cy="436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John Heathrow - Our questionnaire indicated that 33% of responders cycled for fun and 73% did not always set a route when cycling. Additionally, 19% of people only cycle a few times a month.  This persona demonstrates these habits, which is the demographic of the busy leisure cyclist, and is a natural fit for an app that provides navigational information for cycling routes and areas of high traffic. A situation in which someone has limited time to cycle and wants to get the most out of their excursion.</a:t>
            </a:r>
            <a:endParaRPr/>
          </a:p>
          <a:p>
            <a:pPr indent="0" lvl="0" marL="0" rtl="0" algn="l">
              <a:spcBef>
                <a:spcPts val="1200"/>
              </a:spcBef>
              <a:spcAft>
                <a:spcPts val="0"/>
              </a:spcAft>
              <a:buNone/>
            </a:pPr>
            <a:r>
              <a:rPr lang="en-GB"/>
              <a:t>Emily Hansley - 50% of survey respondents were female and 79% were between 19 and 29 years old so these demographics are represented by this persona. Further, 38% of respondents who said they do cycle, said they cycle </a:t>
            </a:r>
            <a:r>
              <a:rPr lang="en-GB"/>
              <a:t>frequently (</a:t>
            </a:r>
            <a:r>
              <a:rPr lang="en-GB"/>
              <a:t>2 or more times per week) and 43% said they </a:t>
            </a:r>
            <a:r>
              <a:rPr lang="en-GB"/>
              <a:t>cycle</a:t>
            </a:r>
            <a:r>
              <a:rPr lang="en-GB"/>
              <a:t> as a form of transport. To capture these habits and the demographic of the so-called ‘professional’ cyclist (meaning they do it for their work, not necessarily competitively), this persona works as a cycling food </a:t>
            </a:r>
            <a:r>
              <a:rPr lang="en-GB"/>
              <a:t>delivery</a:t>
            </a:r>
            <a:r>
              <a:rPr lang="en-GB"/>
              <a:t> driver. This job also means that safety and efficiency are important to Emily. She also covers the use cases of both using a bike security system frequently and in various different locations.</a:t>
            </a:r>
            <a:endParaRPr/>
          </a:p>
          <a:p>
            <a:pPr indent="0" lvl="0" marL="0" rtl="0" algn="l">
              <a:spcBef>
                <a:spcPts val="1200"/>
              </a:spcBef>
              <a:spcAft>
                <a:spcPts val="0"/>
              </a:spcAft>
              <a:buNone/>
            </a:pPr>
            <a:r>
              <a:rPr lang="en-GB"/>
              <a:t>Mikael Karlsson - From our questionnaire, over 14% of responses were people who were over the age of 50 so the purpose of this person was to help portray this demographic. Additionally, he uses a bike to commute to work so that he can maintain his health and it saves him time compared to just walking to work. He also has knee problems which means extended periods of walking could cause him pain so the use of a bike is more vital in his day to day life. This means that the safety and security of the bike is important to him and a cause for concern.</a:t>
            </a:r>
            <a:endParaRPr/>
          </a:p>
          <a:p>
            <a:pPr indent="0" lvl="0" marL="0" rtl="0" algn="l">
              <a:spcBef>
                <a:spcPts val="1200"/>
              </a:spcBef>
              <a:spcAft>
                <a:spcPts val="0"/>
              </a:spcAft>
              <a:buNone/>
            </a:pPr>
            <a:r>
              <a:rPr lang="en-GB"/>
              <a:t>Jesika Langley - Jesika is another young (79% 19-29), female (50%) persona to capture the demographic of commuting cyclists (19% of cycling respondents). She has been in a cycling accident before (like 29% of cycling respondents) due to a blocked, unlit cycle lane. She has also had her bike stolen before (like 29% of cycling respondents), while working within her university’s campus.</a:t>
            </a:r>
            <a:endParaRPr/>
          </a:p>
          <a:p>
            <a:pPr indent="0" lvl="0" marL="0" rtl="0" algn="l">
              <a:spcBef>
                <a:spcPts val="1200"/>
              </a:spcBef>
              <a:spcAft>
                <a:spcPts val="1200"/>
              </a:spcAft>
              <a:buNone/>
            </a:pPr>
            <a:r>
              <a:rPr lang="en-GB"/>
              <a:t>Alex Green -  38% of the survey respondents who didn't cycling mentioned a fear of cycling. In addition, 95.2% said they cycled more in the past than they currently do now. This persona is meant to represent a person who faces fears that may prevent them from cycling comfortably, leading them to quit altogether. The majority of respondents were student-aged and so this persona fits that demographic as well.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Scenarios</a:t>
            </a:r>
            <a:endParaRPr/>
          </a:p>
        </p:txBody>
      </p:sp>
      <p:sp>
        <p:nvSpPr>
          <p:cNvPr id="390" name="Google Shape;390;p38"/>
          <p:cNvSpPr txBox="1"/>
          <p:nvPr>
            <p:ph idx="1" type="body"/>
          </p:nvPr>
        </p:nvSpPr>
        <p:spPr>
          <a:xfrm>
            <a:off x="311700" y="1051475"/>
            <a:ext cx="8520600" cy="176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John has a spare hour on Saturday at 10am after a busy week at work and with his kids over at friends’ houses. He decides to go for a leisurely cycle around town and having grabbed his phone, wallet, keys, bike and a lock (in case he wants to stop anywhere for </a:t>
            </a:r>
            <a:r>
              <a:rPr lang="en-GB"/>
              <a:t>awhile</a:t>
            </a:r>
            <a:r>
              <a:rPr lang="en-GB"/>
              <a:t>) he heads out. On his way into the city centre, he heads up a four-lane, 40mph-limited road with a bike lane on one side but finds that the bike lane is blocked by </a:t>
            </a:r>
            <a:r>
              <a:rPr lang="en-GB"/>
              <a:t>construction</a:t>
            </a:r>
            <a:r>
              <a:rPr lang="en-GB"/>
              <a:t> equipment meaning he has to cycle alongside fast-flowing traffic on a fairly busy day as shoppers head to the shops. John is a competent and fairly confident cyclist but the speed and proximity with which some drivers are passing him is both distressing and aggravating for him as certain drivers are showing little regard for his safety. Upon reaching the centre in a bit of a state, John decides he’s going to lock his bike up at a bike-park near a cafe he likes. He reaches the cafe to find that the bike-park he expected has been damaged beyond the point of use and he cycles off to find somewhere else to lock up his bike. After calming down with a coffee, he heads home having given up on a stress-relieving cycle around town.</a:t>
            </a:r>
            <a:endParaRPr/>
          </a:p>
        </p:txBody>
      </p:sp>
      <p:sp>
        <p:nvSpPr>
          <p:cNvPr id="391" name="Google Shape;391;p38"/>
          <p:cNvSpPr txBox="1"/>
          <p:nvPr>
            <p:ph idx="1" type="body"/>
          </p:nvPr>
        </p:nvSpPr>
        <p:spPr>
          <a:xfrm>
            <a:off x="311700" y="2777725"/>
            <a:ext cx="8520600" cy="211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Emily is a gig-economy food delivery driver who uses her bike to make deliveries. She heads out to work a shift in the middle of Manchester at 5pm on a dark Friday evening - a typically busy time of the week for her - and marks herself available on the apps she uses. She receives her first job quickly - a 3km trip from a McDonalds in the Arndale Centre 1km away - and starts heading over there straight away. She’s unfamiliar with the area she’s working tonight and uses Google Maps for directions which takes her along an unlit path running alongside the River Irwell. She passes a group who start catcalling her as she rides past leaving her somewhat shaken when she makes it to the restaurant. She finds a railing to lock her bike to and digs around her backpack until she finds her </a:t>
            </a:r>
            <a:r>
              <a:rPr lang="en-GB"/>
              <a:t>bike lock. She doesn’t like to keep it on her handlebars since the D-lock is heavy. Emily enters the restaurant and after a few minutes she picks up the order she’s waiting for, loading it into her bag. She then finds her keys and after a few awkward tries, manages to unlock her bike, carefully squeezing the lock into her backpack while trying not to squash the food she’s carrying and heads off to make the delivery. Upon arriving at the customer’s building, she rides around for two minutes until she finds somewhere to lock her bike and repeats the (un)locking procedure either side of carrying the delivery up to the customer’s apartment.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9"/>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Scenarios cont.</a:t>
            </a:r>
            <a:endParaRPr/>
          </a:p>
        </p:txBody>
      </p:sp>
      <p:sp>
        <p:nvSpPr>
          <p:cNvPr id="397" name="Google Shape;397;p39"/>
          <p:cNvSpPr txBox="1"/>
          <p:nvPr>
            <p:ph idx="1" type="body"/>
          </p:nvPr>
        </p:nvSpPr>
        <p:spPr>
          <a:xfrm>
            <a:off x="311700" y="1051475"/>
            <a:ext cx="8520600" cy="3798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a:solidFill>
                  <a:srgbClr val="695D46"/>
                </a:solidFill>
              </a:rPr>
              <a:t>It’s 8:35 and Mikael is ready to leave for work at Exeter University at which he’s employed to deliver his 9am lecture but time’s a little tight and he’s at risk of being late since the commute normally takes 20 minutes. He grabs his bike locks among other necessities and hastily heads out. He quickly cycles to the nearest bike lock to his lecture theatre. When he parks his bike, he has to spend a couple of minutes running his cable lock and D-lock around his bike and the Sheffield rack. He uses two locks since there has been a string of thefts in the area lately and he knows his new expensive (&gt;£1000) bike is a prime target. His new bike came with many different gears which he is unsure how to use efficiently and </a:t>
            </a:r>
            <a:r>
              <a:rPr lang="en-GB">
                <a:solidFill>
                  <a:srgbClr val="695D46"/>
                </a:solidFill>
              </a:rPr>
              <a:t>effectively</a:t>
            </a:r>
            <a:r>
              <a:rPr lang="en-GB">
                <a:solidFill>
                  <a:srgbClr val="695D46"/>
                </a:solidFill>
              </a:rPr>
              <a:t>. During his trip, as he was late, he </a:t>
            </a:r>
            <a:r>
              <a:rPr lang="en-GB">
                <a:solidFill>
                  <a:srgbClr val="695D46"/>
                </a:solidFill>
              </a:rPr>
              <a:t>didn't</a:t>
            </a:r>
            <a:r>
              <a:rPr lang="en-GB">
                <a:solidFill>
                  <a:srgbClr val="695D46"/>
                </a:solidFill>
              </a:rPr>
              <a:t> have time to be </a:t>
            </a:r>
            <a:r>
              <a:rPr lang="en-GB">
                <a:solidFill>
                  <a:srgbClr val="695D46"/>
                </a:solidFill>
              </a:rPr>
              <a:t>constantly</a:t>
            </a:r>
            <a:r>
              <a:rPr lang="en-GB">
                <a:solidFill>
                  <a:srgbClr val="695D46"/>
                </a:solidFill>
              </a:rPr>
              <a:t> </a:t>
            </a:r>
            <a:r>
              <a:rPr lang="en-GB">
                <a:solidFill>
                  <a:srgbClr val="695D46"/>
                </a:solidFill>
              </a:rPr>
              <a:t>switching</a:t>
            </a:r>
            <a:r>
              <a:rPr lang="en-GB">
                <a:solidFill>
                  <a:srgbClr val="695D46"/>
                </a:solidFill>
              </a:rPr>
              <a:t> the gears. Once he arrived, in his haste he accidently attaches one lock incorrectly, causing him to waste even more time redoing the lock. Due to this mistake, Mikael ends up five minutes late and flustered to the start of his lecture.</a:t>
            </a:r>
            <a:endParaRPr>
              <a:solidFill>
                <a:srgbClr val="695D46"/>
              </a:solidFill>
            </a:endParaRPr>
          </a:p>
          <a:p>
            <a:pPr indent="0" lvl="0" marL="0" rtl="0" algn="l">
              <a:spcBef>
                <a:spcPts val="1200"/>
              </a:spcBef>
              <a:spcAft>
                <a:spcPts val="1200"/>
              </a:spcAft>
              <a:buNone/>
            </a:pPr>
            <a:r>
              <a:rPr lang="en-GB"/>
              <a:t>Jesika is heading onto campus on a bitingly cold February day at the University of Birmingham where she is a full-time Law student to study in the Library and later head to a lecture. She carefully locks up her bike in a rack using a chain lock. This lock is uncomfortable for her to carry due to its weight and has given her a bit of a back-ache sat in her backpack but she’s very concerned about her bike being stolen since her old bike was stolen when the cable lock securing it was cut. She heads into the library and starts studying, taking a break every hour to check her bike is still as she left it. After a long day, she decides to head home and walks back to her bike. After unlocking it, she sets off into the dark. She knows the route well but there are a couple of dark roads south of Selly Oak she must cycle along to reach her house. Because of this, she isn’t able to see a patch of ice at the side of the road that she hadn’t spotted on her cycle in from the other side of the road. Between the ice and the weight of the lock on her back, she narrowly escapes a nasty fall and makes it home.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0"/>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Scenarios cont.</a:t>
            </a:r>
            <a:endParaRPr/>
          </a:p>
        </p:txBody>
      </p:sp>
      <p:sp>
        <p:nvSpPr>
          <p:cNvPr id="403" name="Google Shape;403;p40"/>
          <p:cNvSpPr txBox="1"/>
          <p:nvPr>
            <p:ph idx="1" type="body"/>
          </p:nvPr>
        </p:nvSpPr>
        <p:spPr>
          <a:xfrm>
            <a:off x="311700" y="1051475"/>
            <a:ext cx="8520600" cy="176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Alex is about to set off from his student halls to his first on-campus lecture at the University of Leeds. He decides to ride his bike since he lives 2 miles from campus and he wants to save money rather than taking the bus. He hasn’t ridden to campus yet and has no experience riding a bike in large cities since he grew up in a rural area. He sets off and due to the maps app he uses for navigation not reflecting the one way nature of some streets, he’s forced to take wrong turnings adding 10 minutes to his journey. He arrives on campus and rides around until he finds somewhere he can park his bike </a:t>
            </a:r>
            <a:r>
              <a:rPr lang="en-GB"/>
              <a:t>with</a:t>
            </a:r>
            <a:r>
              <a:rPr lang="en-GB"/>
              <a:t> a feature small enough that his cable lock will reach around. On his journey back, he’s careful of the one-way roads and ends up on the A61 at rush hour surrounded by very heavy traffic due to a collision further on. He precariously and nervously navigates the dense traffic, slowing his progress considerably. He arrives home exhausted and running late for the tennis taster session he had planned to go to.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1"/>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Scenario Analysis</a:t>
            </a:r>
            <a:endParaRPr/>
          </a:p>
        </p:txBody>
      </p:sp>
      <p:sp>
        <p:nvSpPr>
          <p:cNvPr id="409" name="Google Shape;409;p41"/>
          <p:cNvSpPr txBox="1"/>
          <p:nvPr>
            <p:ph idx="1" type="body"/>
          </p:nvPr>
        </p:nvSpPr>
        <p:spPr>
          <a:xfrm>
            <a:off x="311688" y="985150"/>
            <a:ext cx="8520600" cy="38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By analysing our </a:t>
            </a:r>
            <a:r>
              <a:rPr lang="en-GB"/>
              <a:t>scenarios</a:t>
            </a:r>
            <a:r>
              <a:rPr lang="en-GB"/>
              <a:t> , we discovered certain aspects of our </a:t>
            </a:r>
            <a:r>
              <a:rPr lang="en-GB"/>
              <a:t>personas</a:t>
            </a:r>
            <a:r>
              <a:rPr lang="en-GB"/>
              <a:t> lives that could be improved by certain measures such as:</a:t>
            </a:r>
            <a:endParaRPr/>
          </a:p>
        </p:txBody>
      </p:sp>
      <p:graphicFrame>
        <p:nvGraphicFramePr>
          <p:cNvPr id="410" name="Google Shape;410;p41"/>
          <p:cNvGraphicFramePr/>
          <p:nvPr/>
        </p:nvGraphicFramePr>
        <p:xfrm>
          <a:off x="242213" y="1428250"/>
          <a:ext cx="3000000" cy="3000000"/>
        </p:xfrm>
        <a:graphic>
          <a:graphicData uri="http://schemas.openxmlformats.org/drawingml/2006/table">
            <a:tbl>
              <a:tblPr>
                <a:noFill/>
                <a:tableStyleId>{095F626E-096E-4AA1-A450-02F62EFBC075}</a:tableStyleId>
              </a:tblPr>
              <a:tblGrid>
                <a:gridCol w="2886525"/>
                <a:gridCol w="2886525"/>
                <a:gridCol w="2886525"/>
              </a:tblGrid>
              <a:tr h="229100">
                <a:tc>
                  <a:txBody>
                    <a:bodyPr/>
                    <a:lstStyle/>
                    <a:p>
                      <a:pPr indent="0" lvl="0" marL="0" rtl="0" algn="l">
                        <a:spcBef>
                          <a:spcPts val="0"/>
                        </a:spcBef>
                        <a:spcAft>
                          <a:spcPts val="0"/>
                        </a:spcAft>
                        <a:buNone/>
                      </a:pPr>
                      <a:r>
                        <a:rPr lang="en-GB" sz="1000"/>
                        <a:t>Persona</a:t>
                      </a:r>
                      <a:endParaRPr sz="1000"/>
                    </a:p>
                  </a:txBody>
                  <a:tcPr marT="36000" marB="36000" marR="36000" marL="36000"/>
                </a:tc>
                <a:tc>
                  <a:txBody>
                    <a:bodyPr/>
                    <a:lstStyle/>
                    <a:p>
                      <a:pPr indent="0" lvl="0" marL="0" rtl="0" algn="l">
                        <a:spcBef>
                          <a:spcPts val="0"/>
                        </a:spcBef>
                        <a:spcAft>
                          <a:spcPts val="0"/>
                        </a:spcAft>
                        <a:buNone/>
                      </a:pPr>
                      <a:r>
                        <a:rPr lang="en-GB" sz="1000"/>
                        <a:t>Issues</a:t>
                      </a:r>
                      <a:endParaRPr sz="1000"/>
                    </a:p>
                  </a:txBody>
                  <a:tcPr marT="36000" marB="36000" marR="36000" marL="36000"/>
                </a:tc>
                <a:tc>
                  <a:txBody>
                    <a:bodyPr/>
                    <a:lstStyle/>
                    <a:p>
                      <a:pPr indent="0" lvl="0" marL="0" rtl="0" algn="l">
                        <a:spcBef>
                          <a:spcPts val="0"/>
                        </a:spcBef>
                        <a:spcAft>
                          <a:spcPts val="0"/>
                        </a:spcAft>
                        <a:buNone/>
                      </a:pPr>
                      <a:r>
                        <a:rPr lang="en-GB" sz="1000"/>
                        <a:t>Countermeasures</a:t>
                      </a:r>
                      <a:endParaRPr sz="1000"/>
                    </a:p>
                  </a:txBody>
                  <a:tcPr marT="36000" marB="36000" marR="36000" marL="36000"/>
                </a:tc>
              </a:tr>
              <a:tr h="283925">
                <a:tc>
                  <a:txBody>
                    <a:bodyPr/>
                    <a:lstStyle/>
                    <a:p>
                      <a:pPr indent="0" lvl="0" marL="0" rtl="0" algn="l">
                        <a:spcBef>
                          <a:spcPts val="0"/>
                        </a:spcBef>
                        <a:spcAft>
                          <a:spcPts val="0"/>
                        </a:spcAft>
                        <a:buNone/>
                      </a:pPr>
                      <a:r>
                        <a:rPr lang="en-GB" sz="1000"/>
                        <a:t>John</a:t>
                      </a:r>
                      <a:endParaRPr sz="1000"/>
                    </a:p>
                  </a:txBody>
                  <a:tcPr marT="36000" marB="36000" marR="36000" marL="36000"/>
                </a:tc>
                <a:tc>
                  <a:txBody>
                    <a:bodyPr/>
                    <a:lstStyle/>
                    <a:p>
                      <a:pPr indent="0" lvl="0" marL="0" rtl="0" algn="l">
                        <a:lnSpc>
                          <a:spcPct val="115000"/>
                        </a:lnSpc>
                        <a:spcBef>
                          <a:spcPts val="0"/>
                        </a:spcBef>
                        <a:spcAft>
                          <a:spcPts val="1200"/>
                        </a:spcAft>
                        <a:buNone/>
                      </a:pPr>
                      <a:r>
                        <a:rPr lang="en-GB" sz="1000"/>
                        <a:t>E</a:t>
                      </a:r>
                      <a:r>
                        <a:rPr lang="en-GB" sz="1000"/>
                        <a:t>ncountered blocked lane due to construction</a:t>
                      </a:r>
                      <a:endParaRPr sz="1000"/>
                    </a:p>
                  </a:txBody>
                  <a:tcPr marT="36000" marB="36000" marR="36000" marL="36000"/>
                </a:tc>
                <a:tc>
                  <a:txBody>
                    <a:bodyPr/>
                    <a:lstStyle/>
                    <a:p>
                      <a:pPr indent="0" lvl="0" marL="0" rtl="0" algn="l">
                        <a:spcBef>
                          <a:spcPts val="0"/>
                        </a:spcBef>
                        <a:spcAft>
                          <a:spcPts val="0"/>
                        </a:spcAft>
                        <a:buNone/>
                      </a:pPr>
                      <a:r>
                        <a:rPr lang="en-GB" sz="1000"/>
                        <a:t>Discovered before he departed</a:t>
                      </a:r>
                      <a:endParaRPr sz="1000"/>
                    </a:p>
                  </a:txBody>
                  <a:tcPr marT="36000" marB="36000" marR="36000" marL="36000"/>
                </a:tc>
              </a:tr>
              <a:tr h="283925">
                <a:tc>
                  <a:txBody>
                    <a:bodyPr/>
                    <a:lstStyle/>
                    <a:p>
                      <a:pPr indent="0" lvl="0" marL="0" rtl="0" algn="l">
                        <a:spcBef>
                          <a:spcPts val="0"/>
                        </a:spcBef>
                        <a:spcAft>
                          <a:spcPts val="0"/>
                        </a:spcAft>
                        <a:buNone/>
                      </a:pPr>
                      <a:r>
                        <a:t/>
                      </a:r>
                      <a:endParaRPr sz="1000"/>
                    </a:p>
                  </a:txBody>
                  <a:tcPr marT="36000" marB="36000" marR="36000" marL="36000"/>
                </a:tc>
                <a:tc>
                  <a:txBody>
                    <a:bodyPr/>
                    <a:lstStyle/>
                    <a:p>
                      <a:pPr indent="0" lvl="0" marL="0" rtl="0" algn="l">
                        <a:spcBef>
                          <a:spcPts val="0"/>
                        </a:spcBef>
                        <a:spcAft>
                          <a:spcPts val="0"/>
                        </a:spcAft>
                        <a:buNone/>
                      </a:pPr>
                      <a:r>
                        <a:rPr lang="en-GB" sz="1000"/>
                        <a:t>Searching for a bike rack</a:t>
                      </a:r>
                      <a:endParaRPr sz="1000"/>
                    </a:p>
                  </a:txBody>
                  <a:tcPr marT="36000" marB="36000" marR="36000" marL="36000"/>
                </a:tc>
                <a:tc>
                  <a:txBody>
                    <a:bodyPr/>
                    <a:lstStyle/>
                    <a:p>
                      <a:pPr indent="0" lvl="0" marL="0" rtl="0" algn="l">
                        <a:spcBef>
                          <a:spcPts val="0"/>
                        </a:spcBef>
                        <a:spcAft>
                          <a:spcPts val="0"/>
                        </a:spcAft>
                        <a:buNone/>
                      </a:pPr>
                      <a:r>
                        <a:rPr lang="en-GB" sz="1000"/>
                        <a:t>Easily accessible bike rack locations</a:t>
                      </a:r>
                      <a:endParaRPr sz="1000"/>
                    </a:p>
                  </a:txBody>
                  <a:tcPr marT="36000" marB="36000" marR="36000" marL="36000"/>
                </a:tc>
              </a:tr>
              <a:tr h="283925">
                <a:tc>
                  <a:txBody>
                    <a:bodyPr/>
                    <a:lstStyle/>
                    <a:p>
                      <a:pPr indent="0" lvl="0" marL="0" rtl="0" algn="l">
                        <a:spcBef>
                          <a:spcPts val="0"/>
                        </a:spcBef>
                        <a:spcAft>
                          <a:spcPts val="0"/>
                        </a:spcAft>
                        <a:buNone/>
                      </a:pPr>
                      <a:r>
                        <a:rPr lang="en-GB" sz="1000"/>
                        <a:t>Emily</a:t>
                      </a:r>
                      <a:endParaRPr sz="1000"/>
                    </a:p>
                  </a:txBody>
                  <a:tcPr marT="36000" marB="36000" marR="36000" marL="36000"/>
                </a:tc>
                <a:tc>
                  <a:txBody>
                    <a:bodyPr/>
                    <a:lstStyle/>
                    <a:p>
                      <a:pPr indent="0" lvl="0" marL="0" rtl="0" algn="l">
                        <a:spcBef>
                          <a:spcPts val="0"/>
                        </a:spcBef>
                        <a:spcAft>
                          <a:spcPts val="0"/>
                        </a:spcAft>
                        <a:buNone/>
                      </a:pPr>
                      <a:r>
                        <a:rPr lang="en-GB" sz="1000"/>
                        <a:t>Encountered</a:t>
                      </a:r>
                      <a:r>
                        <a:rPr lang="en-GB" sz="1000"/>
                        <a:t> people distressing her</a:t>
                      </a:r>
                      <a:endParaRPr sz="1000"/>
                    </a:p>
                  </a:txBody>
                  <a:tcPr marT="36000" marB="36000" marR="36000" marL="36000"/>
                </a:tc>
                <a:tc>
                  <a:txBody>
                    <a:bodyPr/>
                    <a:lstStyle/>
                    <a:p>
                      <a:pPr indent="0" lvl="0" marL="0" rtl="0" algn="l">
                        <a:spcBef>
                          <a:spcPts val="0"/>
                        </a:spcBef>
                        <a:spcAft>
                          <a:spcPts val="0"/>
                        </a:spcAft>
                        <a:buNone/>
                      </a:pPr>
                      <a:r>
                        <a:rPr lang="en-GB" sz="1000"/>
                        <a:t>Areas know to have high crime rates marked to be avoided</a:t>
                      </a:r>
                      <a:endParaRPr sz="1000"/>
                    </a:p>
                  </a:txBody>
                  <a:tcPr marT="36000" marB="36000" marR="36000" marL="36000"/>
                </a:tc>
              </a:tr>
              <a:tr h="283925">
                <a:tc>
                  <a:txBody>
                    <a:bodyPr/>
                    <a:lstStyle/>
                    <a:p>
                      <a:pPr indent="0" lvl="0" marL="0" rtl="0" algn="l">
                        <a:spcBef>
                          <a:spcPts val="0"/>
                        </a:spcBef>
                        <a:spcAft>
                          <a:spcPts val="0"/>
                        </a:spcAft>
                        <a:buNone/>
                      </a:pPr>
                      <a:r>
                        <a:t/>
                      </a:r>
                      <a:endParaRPr sz="1000"/>
                    </a:p>
                  </a:txBody>
                  <a:tcPr marT="36000" marB="36000" marR="36000" marL="36000"/>
                </a:tc>
                <a:tc>
                  <a:txBody>
                    <a:bodyPr/>
                    <a:lstStyle/>
                    <a:p>
                      <a:pPr indent="0" lvl="0" marL="0" rtl="0" algn="l">
                        <a:spcBef>
                          <a:spcPts val="0"/>
                        </a:spcBef>
                        <a:spcAft>
                          <a:spcPts val="0"/>
                        </a:spcAft>
                        <a:buNone/>
                      </a:pPr>
                      <a:r>
                        <a:rPr lang="en-GB" sz="1000"/>
                        <a:t>Tedious locking/unlocking</a:t>
                      </a:r>
                      <a:endParaRPr sz="1000"/>
                    </a:p>
                  </a:txBody>
                  <a:tcPr marT="36000" marB="36000" marR="36000" marL="36000"/>
                </a:tc>
                <a:tc>
                  <a:txBody>
                    <a:bodyPr/>
                    <a:lstStyle/>
                    <a:p>
                      <a:pPr indent="0" lvl="0" marL="0" rtl="0" algn="l">
                        <a:spcBef>
                          <a:spcPts val="0"/>
                        </a:spcBef>
                        <a:spcAft>
                          <a:spcPts val="0"/>
                        </a:spcAft>
                        <a:buNone/>
                      </a:pPr>
                      <a:r>
                        <a:rPr lang="en-GB" sz="1000"/>
                        <a:t>A keyless lock or better lock system</a:t>
                      </a:r>
                      <a:endParaRPr sz="1000"/>
                    </a:p>
                  </a:txBody>
                  <a:tcPr marT="36000" marB="36000" marR="36000" marL="36000"/>
                </a:tc>
              </a:tr>
              <a:tr h="283925">
                <a:tc>
                  <a:txBody>
                    <a:bodyPr/>
                    <a:lstStyle/>
                    <a:p>
                      <a:pPr indent="0" lvl="0" marL="0" rtl="0" algn="l">
                        <a:spcBef>
                          <a:spcPts val="0"/>
                        </a:spcBef>
                        <a:spcAft>
                          <a:spcPts val="0"/>
                        </a:spcAft>
                        <a:buNone/>
                      </a:pPr>
                      <a:r>
                        <a:rPr lang="en-GB" sz="1000"/>
                        <a:t>Mikael</a:t>
                      </a:r>
                      <a:endParaRPr sz="1000"/>
                    </a:p>
                  </a:txBody>
                  <a:tcPr marT="36000" marB="36000" marR="36000" marL="36000"/>
                </a:tc>
                <a:tc>
                  <a:txBody>
                    <a:bodyPr/>
                    <a:lstStyle/>
                    <a:p>
                      <a:pPr indent="0" lvl="0" marL="0" rtl="0" algn="l">
                        <a:spcBef>
                          <a:spcPts val="0"/>
                        </a:spcBef>
                        <a:spcAft>
                          <a:spcPts val="0"/>
                        </a:spcAft>
                        <a:buNone/>
                      </a:pPr>
                      <a:r>
                        <a:rPr lang="en-GB" sz="1000"/>
                        <a:t>Hassle of 2 locks for extra </a:t>
                      </a:r>
                      <a:r>
                        <a:rPr lang="en-GB" sz="1000"/>
                        <a:t>security</a:t>
                      </a:r>
                      <a:r>
                        <a:rPr lang="en-GB" sz="1000"/>
                        <a:t> </a:t>
                      </a:r>
                      <a:endParaRPr sz="1000"/>
                    </a:p>
                  </a:txBody>
                  <a:tcPr marT="36000" marB="36000" marR="36000" marL="36000"/>
                </a:tc>
                <a:tc>
                  <a:txBody>
                    <a:bodyPr/>
                    <a:lstStyle/>
                    <a:p>
                      <a:pPr indent="0" lvl="0" marL="0" rtl="0" algn="l">
                        <a:spcBef>
                          <a:spcPts val="0"/>
                        </a:spcBef>
                        <a:spcAft>
                          <a:spcPts val="0"/>
                        </a:spcAft>
                        <a:buNone/>
                      </a:pPr>
                      <a:r>
                        <a:rPr lang="en-GB" sz="1000"/>
                        <a:t>An improved lock with better countermeasures/deterrences</a:t>
                      </a:r>
                      <a:endParaRPr sz="1000"/>
                    </a:p>
                  </a:txBody>
                  <a:tcPr marT="36000" marB="36000" marR="36000" marL="36000"/>
                </a:tc>
              </a:tr>
              <a:tr h="283925">
                <a:tc>
                  <a:txBody>
                    <a:bodyPr/>
                    <a:lstStyle/>
                    <a:p>
                      <a:pPr indent="0" lvl="0" marL="0" rtl="0" algn="l">
                        <a:spcBef>
                          <a:spcPts val="0"/>
                        </a:spcBef>
                        <a:spcAft>
                          <a:spcPts val="0"/>
                        </a:spcAft>
                        <a:buNone/>
                      </a:pPr>
                      <a:r>
                        <a:t/>
                      </a:r>
                      <a:endParaRPr sz="1000"/>
                    </a:p>
                  </a:txBody>
                  <a:tcPr marT="36000" marB="36000" marR="36000" marL="36000"/>
                </a:tc>
                <a:tc>
                  <a:txBody>
                    <a:bodyPr/>
                    <a:lstStyle/>
                    <a:p>
                      <a:pPr indent="0" lvl="0" marL="0" rtl="0" algn="l">
                        <a:spcBef>
                          <a:spcPts val="0"/>
                        </a:spcBef>
                        <a:spcAft>
                          <a:spcPts val="0"/>
                        </a:spcAft>
                        <a:buNone/>
                      </a:pPr>
                      <a:r>
                        <a:rPr lang="en-GB" sz="1000"/>
                        <a:t>Learning new bike gears</a:t>
                      </a:r>
                      <a:endParaRPr sz="1000"/>
                    </a:p>
                  </a:txBody>
                  <a:tcPr marT="36000" marB="36000" marR="36000" marL="36000"/>
                </a:tc>
                <a:tc>
                  <a:txBody>
                    <a:bodyPr/>
                    <a:lstStyle/>
                    <a:p>
                      <a:pPr indent="0" lvl="0" marL="0" rtl="0" algn="l">
                        <a:spcBef>
                          <a:spcPts val="0"/>
                        </a:spcBef>
                        <a:spcAft>
                          <a:spcPts val="0"/>
                        </a:spcAft>
                        <a:buNone/>
                      </a:pPr>
                      <a:r>
                        <a:rPr lang="en-GB" sz="1000"/>
                        <a:t>Guide to bikes or a gadget</a:t>
                      </a:r>
                      <a:endParaRPr sz="1000"/>
                    </a:p>
                  </a:txBody>
                  <a:tcPr marT="36000" marB="36000" marR="36000" marL="36000"/>
                </a:tc>
              </a:tr>
              <a:tr h="283925">
                <a:tc>
                  <a:txBody>
                    <a:bodyPr/>
                    <a:lstStyle/>
                    <a:p>
                      <a:pPr indent="0" lvl="0" marL="0" rtl="0" algn="l">
                        <a:spcBef>
                          <a:spcPts val="0"/>
                        </a:spcBef>
                        <a:spcAft>
                          <a:spcPts val="0"/>
                        </a:spcAft>
                        <a:buNone/>
                      </a:pPr>
                      <a:r>
                        <a:rPr lang="en-GB" sz="1000"/>
                        <a:t>Jesika</a:t>
                      </a:r>
                      <a:endParaRPr sz="1000"/>
                    </a:p>
                  </a:txBody>
                  <a:tcPr marT="36000" marB="36000" marR="36000" marL="36000"/>
                </a:tc>
                <a:tc>
                  <a:txBody>
                    <a:bodyPr/>
                    <a:lstStyle/>
                    <a:p>
                      <a:pPr indent="0" lvl="0" marL="0" rtl="0" algn="l">
                        <a:spcBef>
                          <a:spcPts val="0"/>
                        </a:spcBef>
                        <a:spcAft>
                          <a:spcPts val="0"/>
                        </a:spcAft>
                        <a:buNone/>
                      </a:pPr>
                      <a:r>
                        <a:rPr lang="en-GB" sz="1000"/>
                        <a:t>Hassle to carry heavy lock</a:t>
                      </a:r>
                      <a:endParaRPr sz="1000"/>
                    </a:p>
                  </a:txBody>
                  <a:tcPr marT="36000" marB="36000" marR="36000" marL="36000"/>
                </a:tc>
                <a:tc>
                  <a:txBody>
                    <a:bodyPr/>
                    <a:lstStyle/>
                    <a:p>
                      <a:pPr indent="0" lvl="0" marL="0" rtl="0" algn="l">
                        <a:spcBef>
                          <a:spcPts val="0"/>
                        </a:spcBef>
                        <a:spcAft>
                          <a:spcPts val="0"/>
                        </a:spcAft>
                        <a:buNone/>
                      </a:pPr>
                      <a:r>
                        <a:rPr lang="en-GB" sz="1000"/>
                        <a:t>Portable lock</a:t>
                      </a:r>
                      <a:endParaRPr sz="1000"/>
                    </a:p>
                  </a:txBody>
                  <a:tcPr marT="36000" marB="36000" marR="36000" marL="36000"/>
                </a:tc>
              </a:tr>
              <a:tr h="283925">
                <a:tc>
                  <a:txBody>
                    <a:bodyPr/>
                    <a:lstStyle/>
                    <a:p>
                      <a:pPr indent="0" lvl="0" marL="0" rtl="0" algn="l">
                        <a:spcBef>
                          <a:spcPts val="0"/>
                        </a:spcBef>
                        <a:spcAft>
                          <a:spcPts val="0"/>
                        </a:spcAft>
                        <a:buNone/>
                      </a:pPr>
                      <a:r>
                        <a:t/>
                      </a:r>
                      <a:endParaRPr sz="1000"/>
                    </a:p>
                  </a:txBody>
                  <a:tcPr marT="36000" marB="36000" marR="36000" marL="36000"/>
                </a:tc>
                <a:tc>
                  <a:txBody>
                    <a:bodyPr/>
                    <a:lstStyle/>
                    <a:p>
                      <a:pPr indent="0" lvl="0" marL="0" rtl="0" algn="l">
                        <a:spcBef>
                          <a:spcPts val="0"/>
                        </a:spcBef>
                        <a:spcAft>
                          <a:spcPts val="0"/>
                        </a:spcAft>
                        <a:buNone/>
                      </a:pPr>
                      <a:r>
                        <a:rPr lang="en-GB" sz="1000"/>
                        <a:t>Slippery roads</a:t>
                      </a:r>
                      <a:endParaRPr sz="1000"/>
                    </a:p>
                  </a:txBody>
                  <a:tcPr marT="36000" marB="36000" marR="36000" marL="36000"/>
                </a:tc>
                <a:tc>
                  <a:txBody>
                    <a:bodyPr/>
                    <a:lstStyle/>
                    <a:p>
                      <a:pPr indent="0" lvl="0" marL="0" rtl="0" algn="l">
                        <a:spcBef>
                          <a:spcPts val="0"/>
                        </a:spcBef>
                        <a:spcAft>
                          <a:spcPts val="0"/>
                        </a:spcAft>
                        <a:buNone/>
                      </a:pPr>
                      <a:r>
                        <a:rPr lang="en-GB" sz="1000"/>
                        <a:t>Better traction on tyres or better awareness of nearby hazards</a:t>
                      </a:r>
                      <a:endParaRPr sz="1000"/>
                    </a:p>
                  </a:txBody>
                  <a:tcPr marT="36000" marB="36000" marR="36000" marL="36000"/>
                </a:tc>
              </a:tr>
              <a:tr h="283925">
                <a:tc>
                  <a:txBody>
                    <a:bodyPr/>
                    <a:lstStyle/>
                    <a:p>
                      <a:pPr indent="0" lvl="0" marL="0" rtl="0" algn="l">
                        <a:spcBef>
                          <a:spcPts val="0"/>
                        </a:spcBef>
                        <a:spcAft>
                          <a:spcPts val="0"/>
                        </a:spcAft>
                        <a:buNone/>
                      </a:pPr>
                      <a:r>
                        <a:rPr lang="en-GB" sz="1000"/>
                        <a:t>Alex</a:t>
                      </a:r>
                      <a:endParaRPr sz="1000"/>
                    </a:p>
                  </a:txBody>
                  <a:tcPr marT="36000" marB="36000" marR="36000" marL="36000"/>
                </a:tc>
                <a:tc>
                  <a:txBody>
                    <a:bodyPr/>
                    <a:lstStyle/>
                    <a:p>
                      <a:pPr indent="0" lvl="0" marL="0" rtl="0" algn="l">
                        <a:spcBef>
                          <a:spcPts val="0"/>
                        </a:spcBef>
                        <a:spcAft>
                          <a:spcPts val="0"/>
                        </a:spcAft>
                        <a:buNone/>
                      </a:pPr>
                      <a:r>
                        <a:rPr lang="en-GB" sz="1000"/>
                        <a:t>Gets lost in </a:t>
                      </a:r>
                      <a:r>
                        <a:rPr lang="en-GB" sz="1000"/>
                        <a:t>unfamiliar</a:t>
                      </a:r>
                      <a:r>
                        <a:rPr lang="en-GB" sz="1000"/>
                        <a:t> area</a:t>
                      </a:r>
                      <a:endParaRPr sz="1000"/>
                    </a:p>
                  </a:txBody>
                  <a:tcPr marT="36000" marB="36000" marR="36000" marL="36000"/>
                </a:tc>
                <a:tc>
                  <a:txBody>
                    <a:bodyPr/>
                    <a:lstStyle/>
                    <a:p>
                      <a:pPr indent="0" lvl="0" marL="0" rtl="0" algn="l">
                        <a:spcBef>
                          <a:spcPts val="0"/>
                        </a:spcBef>
                        <a:spcAft>
                          <a:spcPts val="0"/>
                        </a:spcAft>
                        <a:buNone/>
                      </a:pPr>
                      <a:r>
                        <a:rPr lang="en-GB" sz="1000"/>
                        <a:t>Planned routes/ongoing route changes</a:t>
                      </a:r>
                      <a:endParaRPr sz="1000"/>
                    </a:p>
                  </a:txBody>
                  <a:tcPr marT="36000" marB="36000" marR="36000" marL="36000"/>
                </a:tc>
              </a:tr>
              <a:tr h="283925">
                <a:tc>
                  <a:txBody>
                    <a:bodyPr/>
                    <a:lstStyle/>
                    <a:p>
                      <a:pPr indent="0" lvl="0" marL="0" rtl="0" algn="l">
                        <a:spcBef>
                          <a:spcPts val="0"/>
                        </a:spcBef>
                        <a:spcAft>
                          <a:spcPts val="0"/>
                        </a:spcAft>
                        <a:buNone/>
                      </a:pPr>
                      <a:r>
                        <a:t/>
                      </a:r>
                      <a:endParaRPr sz="1000"/>
                    </a:p>
                  </a:txBody>
                  <a:tcPr marT="36000" marB="36000" marR="36000" marL="36000"/>
                </a:tc>
                <a:tc>
                  <a:txBody>
                    <a:bodyPr/>
                    <a:lstStyle/>
                    <a:p>
                      <a:pPr indent="0" lvl="0" marL="0" rtl="0" algn="l">
                        <a:spcBef>
                          <a:spcPts val="0"/>
                        </a:spcBef>
                        <a:spcAft>
                          <a:spcPts val="0"/>
                        </a:spcAft>
                        <a:buNone/>
                      </a:pPr>
                      <a:r>
                        <a:rPr lang="en-GB" sz="1000"/>
                        <a:t>Nervous navigating heavy traffic</a:t>
                      </a:r>
                      <a:endParaRPr sz="1000"/>
                    </a:p>
                  </a:txBody>
                  <a:tcPr marT="36000" marB="36000" marR="36000" marL="36000"/>
                </a:tc>
                <a:tc>
                  <a:txBody>
                    <a:bodyPr/>
                    <a:lstStyle/>
                    <a:p>
                      <a:pPr indent="0" lvl="0" marL="0" rtl="0" algn="l">
                        <a:spcBef>
                          <a:spcPts val="0"/>
                        </a:spcBef>
                        <a:spcAft>
                          <a:spcPts val="0"/>
                        </a:spcAft>
                        <a:buNone/>
                      </a:pPr>
                      <a:r>
                        <a:rPr lang="en-GB" sz="1000"/>
                        <a:t>Avoid high-traffic areas</a:t>
                      </a:r>
                      <a:endParaRPr sz="1000"/>
                    </a:p>
                  </a:txBody>
                  <a:tcPr marT="36000" marB="36000" marR="36000" marL="360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00" y="445025"/>
            <a:ext cx="2173800" cy="92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Mind Map of Ideas</a:t>
            </a:r>
            <a:endParaRPr/>
          </a:p>
        </p:txBody>
      </p:sp>
      <p:sp>
        <p:nvSpPr>
          <p:cNvPr id="88" name="Google Shape;88;p15"/>
          <p:cNvSpPr txBox="1"/>
          <p:nvPr>
            <p:ph idx="1" type="body"/>
          </p:nvPr>
        </p:nvSpPr>
        <p:spPr>
          <a:xfrm>
            <a:off x="311700" y="1266325"/>
            <a:ext cx="20541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Main focus was cycling which then branched off into 7 main categories. Then we proceeded to find specific issues and the possible IoT solutions as an initial starting point for our product.</a:t>
            </a:r>
            <a:endParaRPr/>
          </a:p>
          <a:p>
            <a:pPr indent="0" lvl="0" marL="0" rtl="0" algn="l">
              <a:spcBef>
                <a:spcPts val="1200"/>
              </a:spcBef>
              <a:spcAft>
                <a:spcPts val="1200"/>
              </a:spcAft>
              <a:buNone/>
            </a:pPr>
            <a:r>
              <a:rPr lang="en-GB"/>
              <a:t>By using a </a:t>
            </a:r>
            <a:r>
              <a:rPr lang="en-GB"/>
              <a:t>separation</a:t>
            </a:r>
            <a:r>
              <a:rPr lang="en-GB"/>
              <a:t> of the different branches from cycling we were able to come up with more unique ideas. This means they were more tailored their area rather than only having general ideas for cycling as a whole. </a:t>
            </a:r>
            <a:endParaRPr/>
          </a:p>
        </p:txBody>
      </p:sp>
      <p:pic>
        <p:nvPicPr>
          <p:cNvPr id="89" name="Google Shape;89;p15"/>
          <p:cNvPicPr preferRelativeResize="0"/>
          <p:nvPr/>
        </p:nvPicPr>
        <p:blipFill>
          <a:blip r:embed="rId3">
            <a:alphaModFix/>
          </a:blip>
          <a:stretch>
            <a:fillRect/>
          </a:stretch>
        </p:blipFill>
        <p:spPr>
          <a:xfrm rot="-5400000">
            <a:off x="3395601" y="-558125"/>
            <a:ext cx="4477849" cy="61604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2"/>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Top Ideas</a:t>
            </a:r>
            <a:endParaRPr/>
          </a:p>
        </p:txBody>
      </p:sp>
      <p:sp>
        <p:nvSpPr>
          <p:cNvPr id="416" name="Google Shape;416;p42"/>
          <p:cNvSpPr txBox="1"/>
          <p:nvPr>
            <p:ph idx="1" type="body"/>
          </p:nvPr>
        </p:nvSpPr>
        <p:spPr>
          <a:xfrm>
            <a:off x="311700" y="1002750"/>
            <a:ext cx="8051100" cy="402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After reviewing our personas </a:t>
            </a:r>
            <a:r>
              <a:rPr lang="en-GB"/>
              <a:t>and research we concluded upon 3 main ideas that are aimed in resolving the issues that our personas face as described in their scenarios. Through our research, we noticed a big market in bike locks meaning there was a variety of different locks and they may not be up to par due to the size of this market. So we wanted to eliminate the need of normal locks by using a more unique and secure lock. Additionally the majority of our personas commuted a lot meaning that a need of assistance could benefit them along with an app to help them along their route. A couple of our personas also frequently use a bike lock so a better lock would benefit them. Thus by narrowing down our ideas to a select few, we can focus on helping our personas which will help our target audience.</a:t>
            </a:r>
            <a:endParaRPr/>
          </a:p>
          <a:p>
            <a:pPr indent="0" lvl="0" marL="0" rtl="0" algn="l">
              <a:spcBef>
                <a:spcPts val="1200"/>
              </a:spcBef>
              <a:spcAft>
                <a:spcPts val="0"/>
              </a:spcAft>
              <a:buNone/>
            </a:pPr>
            <a:r>
              <a:rPr lang="en-GB"/>
              <a:t>Therefore the 3 main ideas we ended up upon are:</a:t>
            </a:r>
            <a:endParaRPr/>
          </a:p>
          <a:p>
            <a:pPr indent="-292100" lvl="0" marL="457200" rtl="0" algn="l">
              <a:spcBef>
                <a:spcPts val="1200"/>
              </a:spcBef>
              <a:spcAft>
                <a:spcPts val="0"/>
              </a:spcAft>
              <a:buSzPts val="1000"/>
              <a:buChar char="●"/>
            </a:pPr>
            <a:r>
              <a:rPr lang="en-GB"/>
              <a:t>A smart bike lock with fob activation and versatile use. This focuses on security and the safety of the bike so that the biker can continue their day with less worry of their bike being stolen. With additional features such as updates and alarm if the lock is broken, it ensures that the bike is safer than when using a normal lock. This would help Emily waste less time on her deliveries and Mikael a greater sense of security.</a:t>
            </a:r>
            <a:endParaRPr/>
          </a:p>
          <a:p>
            <a:pPr indent="-292100" lvl="0" marL="457200" rtl="0" algn="l">
              <a:spcBef>
                <a:spcPts val="0"/>
              </a:spcBef>
              <a:spcAft>
                <a:spcPts val="0"/>
              </a:spcAft>
              <a:buSzPts val="1000"/>
              <a:buChar char="●"/>
            </a:pPr>
            <a:r>
              <a:rPr lang="en-GB"/>
              <a:t>A gear advisory tool to assist the biker with gear switching. Focuses on helping bikers change gears to provide a smoother journey and reduces error for a wrong gear selection. Helps Mikael in understanding and learning the new gears in his upgraded bike.</a:t>
            </a:r>
            <a:endParaRPr/>
          </a:p>
          <a:p>
            <a:pPr indent="-292100" lvl="0" marL="457200" rtl="0" algn="l">
              <a:spcBef>
                <a:spcPts val="0"/>
              </a:spcBef>
              <a:spcAft>
                <a:spcPts val="0"/>
              </a:spcAft>
              <a:buSzPts val="1000"/>
              <a:buChar char="●"/>
            </a:pPr>
            <a:r>
              <a:rPr lang="en-GB"/>
              <a:t>App that crowdsources data and information such as hazards and bike routes to assist other bikers. Encourages non bikers and bikers as it provides a platform to share useful information that makes a bike journey easier. Also with route recommendation and sharing, provides new bikers different paths to use without the hassle of finding one themselves. Alex can benefit as he is new to the area. Knowing of the hazards early on, John may plan his route accordingly.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3"/>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Top Ideas cont.</a:t>
            </a:r>
            <a:endParaRPr/>
          </a:p>
        </p:txBody>
      </p:sp>
      <p:sp>
        <p:nvSpPr>
          <p:cNvPr id="422" name="Google Shape;422;p43"/>
          <p:cNvSpPr txBox="1"/>
          <p:nvPr>
            <p:ph idx="1" type="body"/>
          </p:nvPr>
        </p:nvSpPr>
        <p:spPr>
          <a:xfrm>
            <a:off x="311700" y="1152425"/>
            <a:ext cx="8520600" cy="3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further narrow our ideas down, we</a:t>
            </a:r>
            <a:r>
              <a:rPr lang="en-GB"/>
              <a:t> decided to use the star voting method to decide upon this. The star voting method involves each person giving each idea a score from 0 to 5 to indicate the overall levels of support for each idea. Duplicate scores are allowed and allocated scores do not need to be sequential.</a:t>
            </a:r>
            <a:endParaRPr/>
          </a:p>
          <a:p>
            <a:pPr indent="0" lvl="0" marL="0" rtl="0" algn="l">
              <a:spcBef>
                <a:spcPts val="1200"/>
              </a:spcBef>
              <a:spcAft>
                <a:spcPts val="0"/>
              </a:spcAft>
              <a:buNone/>
            </a:pPr>
            <a:r>
              <a:rPr lang="en-GB"/>
              <a:t>As can be seen in the table below, the gear advisory tool has been eliminated </a:t>
            </a:r>
            <a:r>
              <a:rPr lang="en-GB"/>
              <a:t>(due to members’ concerns about a real need for the product). The gear advisory tool is more suited for an inexperienced mountain biker </a:t>
            </a:r>
            <a:r>
              <a:rPr lang="en-GB"/>
              <a:t>so due to the fact that our questionnaire consists of almost all types commuters rather than this small demographic of bikers, this idea ended up with the least amount of points. Therefore, the bike lock and crowd-sourced information app have been selected for lo-fi prototyping in the next stage of the user-centred design lifecycle.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423" name="Google Shape;423;p43"/>
          <p:cNvGraphicFramePr/>
          <p:nvPr/>
        </p:nvGraphicFramePr>
        <p:xfrm>
          <a:off x="1108825" y="2870405"/>
          <a:ext cx="3000000" cy="3000000"/>
        </p:xfrm>
        <a:graphic>
          <a:graphicData uri="http://schemas.openxmlformats.org/drawingml/2006/table">
            <a:tbl>
              <a:tblPr>
                <a:noFill/>
                <a:tableStyleId>{095F626E-096E-4AA1-A450-02F62EFBC075}</a:tableStyleId>
              </a:tblPr>
              <a:tblGrid>
                <a:gridCol w="1473750"/>
                <a:gridCol w="866150"/>
                <a:gridCol w="884475"/>
                <a:gridCol w="869350"/>
                <a:gridCol w="924450"/>
                <a:gridCol w="862025"/>
                <a:gridCol w="653150"/>
              </a:tblGrid>
              <a:tr h="48155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en-GB" sz="1000"/>
                        <a:t>Adam</a:t>
                      </a:r>
                      <a:endParaRPr sz="1000"/>
                    </a:p>
                  </a:txBody>
                  <a:tcPr marT="91425" marB="91425" marR="91425" marL="91425"/>
                </a:tc>
                <a:tc>
                  <a:txBody>
                    <a:bodyPr/>
                    <a:lstStyle/>
                    <a:p>
                      <a:pPr indent="0" lvl="0" marL="0" rtl="0" algn="l">
                        <a:spcBef>
                          <a:spcPts val="0"/>
                        </a:spcBef>
                        <a:spcAft>
                          <a:spcPts val="0"/>
                        </a:spcAft>
                        <a:buNone/>
                      </a:pPr>
                      <a:r>
                        <a:rPr lang="en-GB" sz="1000"/>
                        <a:t>Zi</a:t>
                      </a:r>
                      <a:endParaRPr sz="1000"/>
                    </a:p>
                  </a:txBody>
                  <a:tcPr marT="91425" marB="91425" marR="91425" marL="91425"/>
                </a:tc>
                <a:tc>
                  <a:txBody>
                    <a:bodyPr/>
                    <a:lstStyle/>
                    <a:p>
                      <a:pPr indent="0" lvl="0" marL="0" rtl="0" algn="l">
                        <a:spcBef>
                          <a:spcPts val="0"/>
                        </a:spcBef>
                        <a:spcAft>
                          <a:spcPts val="0"/>
                        </a:spcAft>
                        <a:buNone/>
                      </a:pPr>
                      <a:r>
                        <a:rPr lang="en-GB" sz="1000"/>
                        <a:t>Harrison</a:t>
                      </a:r>
                      <a:endParaRPr sz="1000"/>
                    </a:p>
                  </a:txBody>
                  <a:tcPr marT="91425" marB="91425" marR="91425" marL="91425"/>
                </a:tc>
                <a:tc>
                  <a:txBody>
                    <a:bodyPr/>
                    <a:lstStyle/>
                    <a:p>
                      <a:pPr indent="0" lvl="0" marL="0" rtl="0" algn="l">
                        <a:spcBef>
                          <a:spcPts val="0"/>
                        </a:spcBef>
                        <a:spcAft>
                          <a:spcPts val="0"/>
                        </a:spcAft>
                        <a:buNone/>
                      </a:pPr>
                      <a:r>
                        <a:rPr lang="en-GB" sz="1000"/>
                        <a:t>Matvey</a:t>
                      </a:r>
                      <a:endParaRPr sz="1000"/>
                    </a:p>
                  </a:txBody>
                  <a:tcPr marT="91425" marB="91425" marR="91425" marL="91425"/>
                </a:tc>
                <a:tc>
                  <a:txBody>
                    <a:bodyPr/>
                    <a:lstStyle/>
                    <a:p>
                      <a:pPr indent="0" lvl="0" marL="0" rtl="0" algn="l">
                        <a:spcBef>
                          <a:spcPts val="0"/>
                        </a:spcBef>
                        <a:spcAft>
                          <a:spcPts val="0"/>
                        </a:spcAft>
                        <a:buNone/>
                      </a:pPr>
                      <a:r>
                        <a:rPr lang="en-GB" sz="1000"/>
                        <a:t>Zakk</a:t>
                      </a:r>
                      <a:endParaRPr sz="1000"/>
                    </a:p>
                  </a:txBody>
                  <a:tcPr marT="91425" marB="91425" marR="91425" marL="91425"/>
                </a:tc>
                <a:tc>
                  <a:txBody>
                    <a:bodyPr/>
                    <a:lstStyle/>
                    <a:p>
                      <a:pPr indent="0" lvl="0" marL="0" rtl="0" algn="l">
                        <a:spcBef>
                          <a:spcPts val="0"/>
                        </a:spcBef>
                        <a:spcAft>
                          <a:spcPts val="0"/>
                        </a:spcAft>
                        <a:buNone/>
                      </a:pPr>
                      <a:r>
                        <a:rPr lang="en-GB" sz="1000"/>
                        <a:t>Total</a:t>
                      </a:r>
                      <a:endParaRPr sz="1000"/>
                    </a:p>
                  </a:txBody>
                  <a:tcPr marT="91425" marB="91425" marR="91425" marL="91425"/>
                </a:tc>
              </a:tr>
              <a:tr h="337375">
                <a:tc>
                  <a:txBody>
                    <a:bodyPr/>
                    <a:lstStyle/>
                    <a:p>
                      <a:pPr indent="0" lvl="0" marL="0" rtl="0" algn="l">
                        <a:spcBef>
                          <a:spcPts val="0"/>
                        </a:spcBef>
                        <a:spcAft>
                          <a:spcPts val="0"/>
                        </a:spcAft>
                        <a:buNone/>
                      </a:pPr>
                      <a:r>
                        <a:rPr lang="en-GB" sz="1000"/>
                        <a:t>Smart lock</a:t>
                      </a:r>
                      <a:endParaRPr sz="1000"/>
                    </a:p>
                  </a:txBody>
                  <a:tcPr marT="91425" marB="91425" marR="91425" marL="91425"/>
                </a:tc>
                <a:tc>
                  <a:txBody>
                    <a:bodyPr/>
                    <a:lstStyle/>
                    <a:p>
                      <a:pPr indent="0" lvl="0" marL="0" rtl="0" algn="l">
                        <a:spcBef>
                          <a:spcPts val="0"/>
                        </a:spcBef>
                        <a:spcAft>
                          <a:spcPts val="0"/>
                        </a:spcAft>
                        <a:buNone/>
                      </a:pPr>
                      <a:r>
                        <a:rPr lang="en-GB" sz="1000"/>
                        <a:t>5</a:t>
                      </a:r>
                      <a:endParaRPr sz="1000"/>
                    </a:p>
                  </a:txBody>
                  <a:tcPr marT="91425" marB="91425" marR="91425" marL="91425"/>
                </a:tc>
                <a:tc>
                  <a:txBody>
                    <a:bodyPr/>
                    <a:lstStyle/>
                    <a:p>
                      <a:pPr indent="0" lvl="0" marL="0" rtl="0" algn="l">
                        <a:spcBef>
                          <a:spcPts val="0"/>
                        </a:spcBef>
                        <a:spcAft>
                          <a:spcPts val="0"/>
                        </a:spcAft>
                        <a:buNone/>
                      </a:pPr>
                      <a:r>
                        <a:rPr lang="en-GB" sz="1000"/>
                        <a:t>5</a:t>
                      </a:r>
                      <a:endParaRPr sz="1000"/>
                    </a:p>
                  </a:txBody>
                  <a:tcPr marT="91425" marB="91425" marR="91425" marL="91425"/>
                </a:tc>
                <a:tc>
                  <a:txBody>
                    <a:bodyPr/>
                    <a:lstStyle/>
                    <a:p>
                      <a:pPr indent="0" lvl="0" marL="0" rtl="0" algn="l">
                        <a:spcBef>
                          <a:spcPts val="0"/>
                        </a:spcBef>
                        <a:spcAft>
                          <a:spcPts val="0"/>
                        </a:spcAft>
                        <a:buNone/>
                      </a:pPr>
                      <a:r>
                        <a:rPr lang="en-GB" sz="1000"/>
                        <a:t>2</a:t>
                      </a:r>
                      <a:endParaRPr sz="1000"/>
                    </a:p>
                  </a:txBody>
                  <a:tcPr marT="91425" marB="91425" marR="91425" marL="91425"/>
                </a:tc>
                <a:tc>
                  <a:txBody>
                    <a:bodyPr/>
                    <a:lstStyle/>
                    <a:p>
                      <a:pPr indent="0" lvl="0" marL="0" rtl="0" algn="l">
                        <a:spcBef>
                          <a:spcPts val="0"/>
                        </a:spcBef>
                        <a:spcAft>
                          <a:spcPts val="0"/>
                        </a:spcAft>
                        <a:buNone/>
                      </a:pPr>
                      <a:r>
                        <a:rPr lang="en-GB" sz="1000"/>
                        <a:t>4</a:t>
                      </a:r>
                      <a:endParaRPr sz="1000"/>
                    </a:p>
                  </a:txBody>
                  <a:tcPr marT="91425" marB="91425" marR="91425" marL="91425"/>
                </a:tc>
                <a:tc>
                  <a:txBody>
                    <a:bodyPr/>
                    <a:lstStyle/>
                    <a:p>
                      <a:pPr indent="0" lvl="0" marL="0" rtl="0" algn="l">
                        <a:spcBef>
                          <a:spcPts val="0"/>
                        </a:spcBef>
                        <a:spcAft>
                          <a:spcPts val="0"/>
                        </a:spcAft>
                        <a:buNone/>
                      </a:pPr>
                      <a:r>
                        <a:rPr lang="en-GB" sz="1000"/>
                        <a:t>5</a:t>
                      </a:r>
                      <a:endParaRPr sz="1000"/>
                    </a:p>
                  </a:txBody>
                  <a:tcPr marT="91425" marB="91425" marR="91425" marL="91425"/>
                </a:tc>
                <a:tc>
                  <a:txBody>
                    <a:bodyPr/>
                    <a:lstStyle/>
                    <a:p>
                      <a:pPr indent="0" lvl="0" marL="0" rtl="0" algn="l">
                        <a:spcBef>
                          <a:spcPts val="0"/>
                        </a:spcBef>
                        <a:spcAft>
                          <a:spcPts val="0"/>
                        </a:spcAft>
                        <a:buNone/>
                      </a:pPr>
                      <a:r>
                        <a:rPr lang="en-GB" sz="1000"/>
                        <a:t>21</a:t>
                      </a:r>
                      <a:endParaRPr sz="1000"/>
                    </a:p>
                  </a:txBody>
                  <a:tcPr marT="91425" marB="91425" marR="91425" marL="91425"/>
                </a:tc>
              </a:tr>
              <a:tr h="632050">
                <a:tc>
                  <a:txBody>
                    <a:bodyPr/>
                    <a:lstStyle/>
                    <a:p>
                      <a:pPr indent="0" lvl="0" marL="0" rtl="0" algn="l">
                        <a:spcBef>
                          <a:spcPts val="0"/>
                        </a:spcBef>
                        <a:spcAft>
                          <a:spcPts val="0"/>
                        </a:spcAft>
                        <a:buNone/>
                      </a:pPr>
                      <a:r>
                        <a:rPr lang="en-GB" sz="1000"/>
                        <a:t>Gear advisory tool</a:t>
                      </a:r>
                      <a:endParaRPr sz="1000"/>
                    </a:p>
                  </a:txBody>
                  <a:tcPr marT="91425" marB="91425" marR="91425" marL="91425"/>
                </a:tc>
                <a:tc>
                  <a:txBody>
                    <a:bodyPr/>
                    <a:lstStyle/>
                    <a:p>
                      <a:pPr indent="0" lvl="0" marL="0" rtl="0" algn="l">
                        <a:spcBef>
                          <a:spcPts val="0"/>
                        </a:spcBef>
                        <a:spcAft>
                          <a:spcPts val="0"/>
                        </a:spcAft>
                        <a:buNone/>
                      </a:pPr>
                      <a:r>
                        <a:rPr lang="en-GB" sz="1000"/>
                        <a:t>2</a:t>
                      </a:r>
                      <a:endParaRPr sz="1000"/>
                    </a:p>
                  </a:txBody>
                  <a:tcPr marT="91425" marB="91425" marR="91425" marL="91425"/>
                </a:tc>
                <a:tc>
                  <a:txBody>
                    <a:bodyPr/>
                    <a:lstStyle/>
                    <a:p>
                      <a:pPr indent="0" lvl="0" marL="0" rtl="0" algn="l">
                        <a:spcBef>
                          <a:spcPts val="0"/>
                        </a:spcBef>
                        <a:spcAft>
                          <a:spcPts val="0"/>
                        </a:spcAft>
                        <a:buNone/>
                      </a:pPr>
                      <a:r>
                        <a:rPr lang="en-GB" sz="1000"/>
                        <a:t>4</a:t>
                      </a:r>
                      <a:endParaRPr sz="1000"/>
                    </a:p>
                  </a:txBody>
                  <a:tcPr marT="91425" marB="91425" marR="91425" marL="91425"/>
                </a:tc>
                <a:tc>
                  <a:txBody>
                    <a:bodyPr/>
                    <a:lstStyle/>
                    <a:p>
                      <a:pPr indent="0" lvl="0" marL="0" rtl="0" algn="l">
                        <a:spcBef>
                          <a:spcPts val="0"/>
                        </a:spcBef>
                        <a:spcAft>
                          <a:spcPts val="0"/>
                        </a:spcAft>
                        <a:buNone/>
                      </a:pPr>
                      <a:r>
                        <a:rPr lang="en-GB" sz="1000"/>
                        <a:t>4</a:t>
                      </a:r>
                      <a:endParaRPr sz="1000"/>
                    </a:p>
                  </a:txBody>
                  <a:tcPr marT="91425" marB="91425" marR="91425" marL="91425"/>
                </a:tc>
                <a:tc>
                  <a:txBody>
                    <a:bodyPr/>
                    <a:lstStyle/>
                    <a:p>
                      <a:pPr indent="0" lvl="0" marL="0" rtl="0" algn="l">
                        <a:spcBef>
                          <a:spcPts val="0"/>
                        </a:spcBef>
                        <a:spcAft>
                          <a:spcPts val="0"/>
                        </a:spcAft>
                        <a:buNone/>
                      </a:pPr>
                      <a:r>
                        <a:rPr lang="en-GB" sz="1000"/>
                        <a:t>3</a:t>
                      </a:r>
                      <a:endParaRPr sz="1000"/>
                    </a:p>
                  </a:txBody>
                  <a:tcPr marT="91425" marB="91425" marR="91425" marL="91425"/>
                </a:tc>
                <a:tc>
                  <a:txBody>
                    <a:bodyPr/>
                    <a:lstStyle/>
                    <a:p>
                      <a:pPr indent="0" lvl="0" marL="0" rtl="0" algn="l">
                        <a:spcBef>
                          <a:spcPts val="0"/>
                        </a:spcBef>
                        <a:spcAft>
                          <a:spcPts val="0"/>
                        </a:spcAft>
                        <a:buNone/>
                      </a:pPr>
                      <a:r>
                        <a:rPr lang="en-GB" sz="1000"/>
                        <a:t>3</a:t>
                      </a:r>
                      <a:endParaRPr sz="1000"/>
                    </a:p>
                  </a:txBody>
                  <a:tcPr marT="91425" marB="91425" marR="91425" marL="91425"/>
                </a:tc>
                <a:tc>
                  <a:txBody>
                    <a:bodyPr/>
                    <a:lstStyle/>
                    <a:p>
                      <a:pPr indent="0" lvl="0" marL="0" rtl="0" algn="l">
                        <a:spcBef>
                          <a:spcPts val="0"/>
                        </a:spcBef>
                        <a:spcAft>
                          <a:spcPts val="0"/>
                        </a:spcAft>
                        <a:buNone/>
                      </a:pPr>
                      <a:r>
                        <a:rPr lang="en-GB" sz="1000"/>
                        <a:t>16</a:t>
                      </a:r>
                      <a:endParaRPr sz="1000"/>
                    </a:p>
                  </a:txBody>
                  <a:tcPr marT="91425" marB="91425" marR="91425" marL="91425"/>
                </a:tc>
              </a:tr>
              <a:tr h="337375">
                <a:tc>
                  <a:txBody>
                    <a:bodyPr/>
                    <a:lstStyle/>
                    <a:p>
                      <a:pPr indent="0" lvl="0" marL="0" rtl="0" algn="l">
                        <a:spcBef>
                          <a:spcPts val="0"/>
                        </a:spcBef>
                        <a:spcAft>
                          <a:spcPts val="0"/>
                        </a:spcAft>
                        <a:buNone/>
                      </a:pPr>
                      <a:r>
                        <a:rPr lang="en-GB" sz="1000"/>
                        <a:t>Cycling app</a:t>
                      </a:r>
                      <a:endParaRPr sz="1000"/>
                    </a:p>
                  </a:txBody>
                  <a:tcPr marT="91425" marB="91425" marR="91425" marL="91425"/>
                </a:tc>
                <a:tc>
                  <a:txBody>
                    <a:bodyPr/>
                    <a:lstStyle/>
                    <a:p>
                      <a:pPr indent="0" lvl="0" marL="0" rtl="0" algn="l">
                        <a:spcBef>
                          <a:spcPts val="0"/>
                        </a:spcBef>
                        <a:spcAft>
                          <a:spcPts val="0"/>
                        </a:spcAft>
                        <a:buNone/>
                      </a:pPr>
                      <a:r>
                        <a:rPr lang="en-GB" sz="1000"/>
                        <a:t>4</a:t>
                      </a:r>
                      <a:endParaRPr sz="1000"/>
                    </a:p>
                  </a:txBody>
                  <a:tcPr marT="91425" marB="91425" marR="91425" marL="91425"/>
                </a:tc>
                <a:tc>
                  <a:txBody>
                    <a:bodyPr/>
                    <a:lstStyle/>
                    <a:p>
                      <a:pPr indent="0" lvl="0" marL="0" rtl="0" algn="l">
                        <a:spcBef>
                          <a:spcPts val="0"/>
                        </a:spcBef>
                        <a:spcAft>
                          <a:spcPts val="0"/>
                        </a:spcAft>
                        <a:buNone/>
                      </a:pPr>
                      <a:r>
                        <a:rPr lang="en-GB" sz="1000"/>
                        <a:t>3</a:t>
                      </a:r>
                      <a:endParaRPr sz="1000"/>
                    </a:p>
                  </a:txBody>
                  <a:tcPr marT="91425" marB="91425" marR="91425" marL="91425"/>
                </a:tc>
                <a:tc>
                  <a:txBody>
                    <a:bodyPr/>
                    <a:lstStyle/>
                    <a:p>
                      <a:pPr indent="0" lvl="0" marL="0" rtl="0" algn="l">
                        <a:spcBef>
                          <a:spcPts val="0"/>
                        </a:spcBef>
                        <a:spcAft>
                          <a:spcPts val="0"/>
                        </a:spcAft>
                        <a:buNone/>
                      </a:pPr>
                      <a:r>
                        <a:rPr lang="en-GB" sz="1000"/>
                        <a:t>3</a:t>
                      </a:r>
                      <a:endParaRPr sz="1000"/>
                    </a:p>
                  </a:txBody>
                  <a:tcPr marT="91425" marB="91425" marR="91425" marL="91425"/>
                </a:tc>
                <a:tc>
                  <a:txBody>
                    <a:bodyPr/>
                    <a:lstStyle/>
                    <a:p>
                      <a:pPr indent="0" lvl="0" marL="0" rtl="0" algn="l">
                        <a:spcBef>
                          <a:spcPts val="0"/>
                        </a:spcBef>
                        <a:spcAft>
                          <a:spcPts val="0"/>
                        </a:spcAft>
                        <a:buNone/>
                      </a:pPr>
                      <a:r>
                        <a:rPr lang="en-GB" sz="1000"/>
                        <a:t>5</a:t>
                      </a:r>
                      <a:endParaRPr sz="1000"/>
                    </a:p>
                  </a:txBody>
                  <a:tcPr marT="91425" marB="91425" marR="91425" marL="91425"/>
                </a:tc>
                <a:tc>
                  <a:txBody>
                    <a:bodyPr/>
                    <a:lstStyle/>
                    <a:p>
                      <a:pPr indent="0" lvl="0" marL="0" rtl="0" algn="l">
                        <a:spcBef>
                          <a:spcPts val="0"/>
                        </a:spcBef>
                        <a:spcAft>
                          <a:spcPts val="0"/>
                        </a:spcAft>
                        <a:buNone/>
                      </a:pPr>
                      <a:r>
                        <a:rPr lang="en-GB" sz="1000"/>
                        <a:t>4</a:t>
                      </a:r>
                      <a:endParaRPr sz="1000"/>
                    </a:p>
                  </a:txBody>
                  <a:tcPr marT="91425" marB="91425" marR="91425" marL="91425"/>
                </a:tc>
                <a:tc>
                  <a:txBody>
                    <a:bodyPr/>
                    <a:lstStyle/>
                    <a:p>
                      <a:pPr indent="0" lvl="0" marL="0" rtl="0" algn="l">
                        <a:spcBef>
                          <a:spcPts val="0"/>
                        </a:spcBef>
                        <a:spcAft>
                          <a:spcPts val="0"/>
                        </a:spcAft>
                        <a:buNone/>
                      </a:pPr>
                      <a:r>
                        <a:rPr lang="en-GB" sz="1000"/>
                        <a:t>19</a:t>
                      </a:r>
                      <a:endParaRPr sz="10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286350" y="122795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Lo-Fi Concept 1 - Navigation App</a:t>
            </a:r>
            <a:endParaRPr/>
          </a:p>
        </p:txBody>
      </p:sp>
      <p:sp>
        <p:nvSpPr>
          <p:cNvPr id="429" name="Google Shape;429;p44"/>
          <p:cNvSpPr txBox="1"/>
          <p:nvPr/>
        </p:nvSpPr>
        <p:spPr>
          <a:xfrm>
            <a:off x="1326450" y="2880000"/>
            <a:ext cx="649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D9D9D9"/>
                </a:solidFill>
                <a:latin typeface="Open Sans"/>
                <a:ea typeface="Open Sans"/>
                <a:cs typeface="Open Sans"/>
                <a:sym typeface="Open Sans"/>
              </a:rPr>
              <a:t>We began the lo-fi prototyping of our first idea and later test it with our personas.</a:t>
            </a:r>
            <a:endParaRPr>
              <a:solidFill>
                <a:srgbClr val="D9D9D9"/>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5"/>
          <p:cNvSpPr txBox="1"/>
          <p:nvPr>
            <p:ph type="title"/>
          </p:nvPr>
        </p:nvSpPr>
        <p:spPr>
          <a:xfrm>
            <a:off x="311700" y="2952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Early Design Sketches- Cycling Navigation App</a:t>
            </a:r>
            <a:endParaRPr/>
          </a:p>
        </p:txBody>
      </p:sp>
      <p:pic>
        <p:nvPicPr>
          <p:cNvPr id="435" name="Google Shape;435;p45"/>
          <p:cNvPicPr preferRelativeResize="0"/>
          <p:nvPr/>
        </p:nvPicPr>
        <p:blipFill rotWithShape="1">
          <a:blip r:embed="rId3">
            <a:alphaModFix/>
          </a:blip>
          <a:srcRect b="4137" l="3872" r="49747" t="7826"/>
          <a:stretch/>
        </p:blipFill>
        <p:spPr>
          <a:xfrm>
            <a:off x="259125" y="1137700"/>
            <a:ext cx="1843548" cy="3487549"/>
          </a:xfrm>
          <a:prstGeom prst="rect">
            <a:avLst/>
          </a:prstGeom>
          <a:noFill/>
          <a:ln>
            <a:noFill/>
          </a:ln>
        </p:spPr>
      </p:pic>
      <p:pic>
        <p:nvPicPr>
          <p:cNvPr id="436" name="Google Shape;436;p45"/>
          <p:cNvPicPr preferRelativeResize="0"/>
          <p:nvPr/>
        </p:nvPicPr>
        <p:blipFill rotWithShape="1">
          <a:blip r:embed="rId3">
            <a:alphaModFix/>
          </a:blip>
          <a:srcRect b="3935" l="49849" r="3770" t="8028"/>
          <a:stretch/>
        </p:blipFill>
        <p:spPr>
          <a:xfrm>
            <a:off x="4535675" y="1107612"/>
            <a:ext cx="1875343" cy="3547727"/>
          </a:xfrm>
          <a:prstGeom prst="rect">
            <a:avLst/>
          </a:prstGeom>
          <a:noFill/>
          <a:ln>
            <a:noFill/>
          </a:ln>
        </p:spPr>
      </p:pic>
      <p:sp>
        <p:nvSpPr>
          <p:cNvPr id="437" name="Google Shape;437;p45"/>
          <p:cNvSpPr txBox="1"/>
          <p:nvPr>
            <p:ph type="title"/>
          </p:nvPr>
        </p:nvSpPr>
        <p:spPr>
          <a:xfrm>
            <a:off x="2215775" y="664175"/>
            <a:ext cx="2111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800"/>
              <a:t>Route navigation screen</a:t>
            </a:r>
            <a:endParaRPr sz="1800"/>
          </a:p>
        </p:txBody>
      </p:sp>
      <p:sp>
        <p:nvSpPr>
          <p:cNvPr id="438" name="Google Shape;438;p45"/>
          <p:cNvSpPr txBox="1"/>
          <p:nvPr>
            <p:ph type="title"/>
          </p:nvPr>
        </p:nvSpPr>
        <p:spPr>
          <a:xfrm>
            <a:off x="6483650" y="680525"/>
            <a:ext cx="19746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800"/>
              <a:t>Route selection screen</a:t>
            </a:r>
            <a:endParaRPr sz="1800"/>
          </a:p>
        </p:txBody>
      </p:sp>
      <p:sp>
        <p:nvSpPr>
          <p:cNvPr id="439" name="Google Shape;439;p45"/>
          <p:cNvSpPr txBox="1"/>
          <p:nvPr>
            <p:ph idx="1" type="body"/>
          </p:nvPr>
        </p:nvSpPr>
        <p:spPr>
          <a:xfrm>
            <a:off x="2230200" y="1213675"/>
            <a:ext cx="2349300" cy="38700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None/>
            </a:pPr>
            <a:r>
              <a:rPr lang="en-GB"/>
              <a:t>This screen allows the user to focus on the route </a:t>
            </a:r>
            <a:r>
              <a:rPr lang="en-GB"/>
              <a:t>with</a:t>
            </a:r>
            <a:r>
              <a:rPr lang="en-GB"/>
              <a:t> the current approaching instruction at the top of the screen. It continually displays the distance until the instruction is required, to allow the user to </a:t>
            </a:r>
            <a:r>
              <a:rPr lang="en-GB"/>
              <a:t>anticipate</a:t>
            </a:r>
            <a:r>
              <a:rPr lang="en-GB"/>
              <a:t> and easily follow the route. Below the instruction bar  is the expected arrival time displayed in a 24hr format. At the bottom of the screen is the </a:t>
            </a:r>
            <a:r>
              <a:rPr lang="en-GB"/>
              <a:t>destination alongside a cancel button. All other functions are hidden in order to avoid distracting the rider while they are navigating. The main element of the screen is the Aerial view map, which contains a continuous line with arrowheads to visually guide the user along the journey. As the user rotates onto new roads, the map will automatically adjust, so that the map always aligns with the cyclist’s direction.</a:t>
            </a:r>
            <a:endParaRPr/>
          </a:p>
        </p:txBody>
      </p:sp>
      <p:sp>
        <p:nvSpPr>
          <p:cNvPr id="440" name="Google Shape;440;p45"/>
          <p:cNvSpPr txBox="1"/>
          <p:nvPr>
            <p:ph idx="1" type="body"/>
          </p:nvPr>
        </p:nvSpPr>
        <p:spPr>
          <a:xfrm>
            <a:off x="6483650" y="1213675"/>
            <a:ext cx="2524500" cy="38700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None/>
            </a:pPr>
            <a:r>
              <a:rPr lang="en-GB"/>
              <a:t>When selecting a route, the screen has a simple structured design. At the top, it allows you to select a starting point and a final destination with both allowing you to use your current location. Below you can select a route style such as: shortest, quietest (</a:t>
            </a:r>
            <a:r>
              <a:rPr lang="en-GB"/>
              <a:t>avoids</a:t>
            </a:r>
            <a:r>
              <a:rPr lang="en-GB"/>
              <a:t> as many main roads as possible), cycle paths (focuses primarily on navigating you down cycle paths) or scenic (focuses on navigating you past rivers and through nature, </a:t>
            </a:r>
            <a:r>
              <a:rPr lang="en-GB"/>
              <a:t>away</a:t>
            </a:r>
            <a:r>
              <a:rPr lang="en-GB"/>
              <a:t> from traffic). Next to the route styles is the current traffic indicator which will either </a:t>
            </a:r>
            <a:r>
              <a:rPr lang="en-GB"/>
              <a:t>display</a:t>
            </a:r>
            <a:r>
              <a:rPr lang="en-GB"/>
              <a:t> Low, </a:t>
            </a:r>
            <a:r>
              <a:rPr lang="en-GB"/>
              <a:t>Medium</a:t>
            </a:r>
            <a:r>
              <a:rPr lang="en-GB"/>
              <a:t> or High depending on the current level of traffic across the whole route. At the bottom it </a:t>
            </a:r>
            <a:r>
              <a:rPr lang="en-GB"/>
              <a:t>displays</a:t>
            </a:r>
            <a:r>
              <a:rPr lang="en-GB"/>
              <a:t> an estimated route time in minutes, the percentage of the route that </a:t>
            </a:r>
            <a:r>
              <a:rPr lang="en-GB"/>
              <a:t>aligns</a:t>
            </a:r>
            <a:r>
              <a:rPr lang="en-GB"/>
              <a:t> with your route style </a:t>
            </a:r>
            <a:r>
              <a:rPr lang="en-GB"/>
              <a:t>and</a:t>
            </a:r>
            <a:r>
              <a:rPr lang="en-GB"/>
              <a:t> also a percentage of the route which follows main roads. You then have </a:t>
            </a:r>
            <a:r>
              <a:rPr lang="en-GB"/>
              <a:t>the</a:t>
            </a:r>
            <a:r>
              <a:rPr lang="en-GB"/>
              <a:t> GO option to begin the route, Cancel to abandon the route plan or even an option to save the route for future use.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6"/>
          <p:cNvSpPr txBox="1"/>
          <p:nvPr>
            <p:ph type="title"/>
          </p:nvPr>
        </p:nvSpPr>
        <p:spPr>
          <a:xfrm>
            <a:off x="311700" y="37545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Refinement - Live Information App</a:t>
            </a:r>
            <a:endParaRPr/>
          </a:p>
        </p:txBody>
      </p:sp>
      <p:sp>
        <p:nvSpPr>
          <p:cNvPr id="446" name="Google Shape;446;p46"/>
          <p:cNvSpPr txBox="1"/>
          <p:nvPr>
            <p:ph idx="1" type="body"/>
          </p:nvPr>
        </p:nvSpPr>
        <p:spPr>
          <a:xfrm>
            <a:off x="311700" y="837000"/>
            <a:ext cx="8520600" cy="4306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t>We held a meeting to expand and formally define the initial ideas we’d had for the app. We pivoted away from the idea shown in the sketches at this point as we showed them to some potential users who took part in either the questionnaire or an interview and those we spoke to felt that the idea wasn’t useful enough for cyclists since it covered a </a:t>
            </a:r>
            <a:r>
              <a:rPr lang="en-GB"/>
              <a:t>largely</a:t>
            </a:r>
            <a:r>
              <a:rPr lang="en-GB"/>
              <a:t> solved problem. As a result, we reconsidered the feature set of the app and we decided that:</a:t>
            </a:r>
            <a:endParaRPr/>
          </a:p>
          <a:p>
            <a:pPr indent="-292100" lvl="0" marL="457200" rtl="0" algn="l">
              <a:lnSpc>
                <a:spcPct val="100000"/>
              </a:lnSpc>
              <a:spcBef>
                <a:spcPts val="1200"/>
              </a:spcBef>
              <a:spcAft>
                <a:spcPts val="0"/>
              </a:spcAft>
              <a:buSzPts val="1000"/>
              <a:buChar char="-"/>
            </a:pPr>
            <a:r>
              <a:rPr lang="en-GB"/>
              <a:t>The app should be centred around a map component with incidents/hazards plotted as pins over the top.</a:t>
            </a:r>
            <a:endParaRPr/>
          </a:p>
          <a:p>
            <a:pPr indent="-292100" lvl="0" marL="457200" rtl="0" algn="l">
              <a:lnSpc>
                <a:spcPct val="100000"/>
              </a:lnSpc>
              <a:spcBef>
                <a:spcPts val="0"/>
              </a:spcBef>
              <a:spcAft>
                <a:spcPts val="0"/>
              </a:spcAft>
              <a:buSzPts val="1000"/>
              <a:buChar char="-"/>
            </a:pPr>
            <a:r>
              <a:rPr lang="en-GB"/>
              <a:t>The app would be an add-on for an established map app (such as Google Maps).</a:t>
            </a:r>
            <a:endParaRPr/>
          </a:p>
          <a:p>
            <a:pPr indent="-292100" lvl="0" marL="457200" rtl="0" algn="l">
              <a:lnSpc>
                <a:spcPct val="100000"/>
              </a:lnSpc>
              <a:spcBef>
                <a:spcPts val="0"/>
              </a:spcBef>
              <a:spcAft>
                <a:spcPts val="0"/>
              </a:spcAft>
              <a:buSzPts val="1000"/>
              <a:buChar char="-"/>
            </a:pPr>
            <a:r>
              <a:rPr lang="en-GB"/>
              <a:t>The user’s location will also be plotted on the map.</a:t>
            </a:r>
            <a:endParaRPr/>
          </a:p>
          <a:p>
            <a:pPr indent="-292100" lvl="0" marL="457200" rtl="0" algn="l">
              <a:lnSpc>
                <a:spcPct val="100000"/>
              </a:lnSpc>
              <a:spcBef>
                <a:spcPts val="0"/>
              </a:spcBef>
              <a:spcAft>
                <a:spcPts val="0"/>
              </a:spcAft>
              <a:buSzPts val="1000"/>
              <a:buChar char="-"/>
            </a:pPr>
            <a:r>
              <a:rPr lang="en-GB"/>
              <a:t>The app will allow for filtering of event types so that only the information most relevant to the user is shown to facilitate easy, quick use of the system where the user may be actively travelling on their bike. </a:t>
            </a:r>
            <a:endParaRPr/>
          </a:p>
          <a:p>
            <a:pPr indent="-292100" lvl="0" marL="457200" rtl="0" algn="l">
              <a:spcBef>
                <a:spcPts val="0"/>
              </a:spcBef>
              <a:spcAft>
                <a:spcPts val="0"/>
              </a:spcAft>
              <a:buSzPts val="1000"/>
              <a:buChar char="-"/>
            </a:pPr>
            <a:r>
              <a:rPr lang="en-GB"/>
              <a:t>The a</a:t>
            </a:r>
            <a:r>
              <a:rPr lang="en-GB"/>
              <a:t>pp would use a client-server structure for receiving reports and updating the map for the users, and a database for storing user information, routes, hazards and other data.</a:t>
            </a:r>
            <a:endParaRPr/>
          </a:p>
          <a:p>
            <a:pPr indent="0" lvl="0" marL="0" rtl="0" algn="l">
              <a:lnSpc>
                <a:spcPct val="100000"/>
              </a:lnSpc>
              <a:spcBef>
                <a:spcPts val="1200"/>
              </a:spcBef>
              <a:spcAft>
                <a:spcPts val="0"/>
              </a:spcAft>
              <a:buNone/>
            </a:pPr>
            <a:r>
              <a:rPr lang="en-GB"/>
              <a:t>This feature set is inspired by Waze. The app will allow for reporting of events quickly in as few taps as possible to allow users to report incidents they’ve experienced or observed as they happen. If the application detects that the user is moving, the location of the incident will be taken as the user’s current location when they make the report. This is so that users are neither distracted by the app while they are travelling nor discouraged from reporting incidents. If the user is stationary, the app will allow the user to make finer changes to the report such as the exact location and additionally to past reports.</a:t>
            </a:r>
            <a:endParaRPr/>
          </a:p>
          <a:p>
            <a:pPr indent="0" lvl="0" marL="0" rtl="0" algn="l">
              <a:lnSpc>
                <a:spcPct val="100000"/>
              </a:lnSpc>
              <a:spcBef>
                <a:spcPts val="1200"/>
              </a:spcBef>
              <a:spcAft>
                <a:spcPts val="0"/>
              </a:spcAft>
              <a:buNone/>
            </a:pPr>
            <a:r>
              <a:rPr lang="en-GB"/>
              <a:t>The final categories for reporting are hazards (e.g.road closures, broken glass, ice), road/path congestion, recent or repeated historical crime/anti-social behaviour reports and weather warnings. The app will also allow for route recording, sharing and scoring. This is to allow users to easily repeat routes they’ve taken in the past that they liked for any reason or to explore routes suggested by other users. This is inspired by a similar system for runners provided in the MapMyRun app.</a:t>
            </a:r>
            <a:endParaRPr/>
          </a:p>
          <a:p>
            <a:pPr indent="0" lvl="0" marL="0" rtl="0" algn="l">
              <a:lnSpc>
                <a:spcPct val="100000"/>
              </a:lnSpc>
              <a:spcBef>
                <a:spcPts val="1200"/>
              </a:spcBef>
              <a:spcAft>
                <a:spcPts val="1200"/>
              </a:spcAft>
              <a:buNone/>
            </a:pPr>
            <a:r>
              <a:rPr lang="en-GB"/>
              <a:t>We decided to create basic mockups to prototype the app and demonstrate to </a:t>
            </a:r>
            <a:r>
              <a:rPr lang="en-GB"/>
              <a:t>the users our new feature set</a:t>
            </a:r>
            <a:r>
              <a:rPr lang="en-GB"/>
              <a:t>. The focus for the mockups will be on the layout and navigation structure of the app to make the user experience as effortless as possible.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7"/>
          <p:cNvSpPr txBox="1"/>
          <p:nvPr>
            <p:ph type="title"/>
          </p:nvPr>
        </p:nvSpPr>
        <p:spPr>
          <a:xfrm>
            <a:off x="311700" y="233650"/>
            <a:ext cx="8520600" cy="560400"/>
          </a:xfrm>
          <a:prstGeom prst="rect">
            <a:avLst/>
          </a:prstGeom>
        </p:spPr>
        <p:txBody>
          <a:bodyPr anchorCtr="0" anchor="t" bIns="91425" lIns="91425" spcFirstLastPara="1" rIns="91425" wrap="square" tIns="91425">
            <a:normAutofit/>
          </a:bodyPr>
          <a:lstStyle/>
          <a:p>
            <a:pPr indent="0" lvl="0" marL="0" rtl="0" algn="l">
              <a:lnSpc>
                <a:spcPct val="115000"/>
              </a:lnSpc>
              <a:spcBef>
                <a:spcPts val="2400"/>
              </a:spcBef>
              <a:spcAft>
                <a:spcPts val="600"/>
              </a:spcAft>
              <a:buNone/>
            </a:pPr>
            <a:r>
              <a:rPr lang="en-GB"/>
              <a:t>Norman's Design Principles</a:t>
            </a:r>
            <a:endParaRPr/>
          </a:p>
        </p:txBody>
      </p:sp>
      <p:sp>
        <p:nvSpPr>
          <p:cNvPr id="452" name="Google Shape;452;p47"/>
          <p:cNvSpPr txBox="1"/>
          <p:nvPr>
            <p:ph idx="1" type="body"/>
          </p:nvPr>
        </p:nvSpPr>
        <p:spPr>
          <a:xfrm>
            <a:off x="311700" y="794050"/>
            <a:ext cx="8669100" cy="4221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n-GB" sz="950"/>
              <a:t>While refining our idea for the app, we considered Norman’s 6 principles to influence it’s ergonomic and logical design and avoid making bad design decisions. The key points discussed and decision made were:</a:t>
            </a:r>
            <a:endParaRPr sz="950"/>
          </a:p>
          <a:p>
            <a:pPr indent="-288925" lvl="0" marL="457200" rtl="0" algn="l">
              <a:lnSpc>
                <a:spcPct val="105000"/>
              </a:lnSpc>
              <a:spcBef>
                <a:spcPts val="1200"/>
              </a:spcBef>
              <a:spcAft>
                <a:spcPts val="0"/>
              </a:spcAft>
              <a:buSzPts val="950"/>
              <a:buChar char="●"/>
            </a:pPr>
            <a:r>
              <a:rPr b="1" lang="en-GB" sz="950"/>
              <a:t>Visibility </a:t>
            </a:r>
            <a:r>
              <a:rPr lang="en-GB" sz="950"/>
              <a:t>- The navigation buttons will be omnipresent at the bottom of the </a:t>
            </a:r>
            <a:r>
              <a:rPr lang="en-GB" sz="950"/>
              <a:t>screen</a:t>
            </a:r>
            <a:r>
              <a:rPr lang="en-GB" sz="950"/>
              <a:t> so users can always immediately navigate to another section of the app. On the map there will be icons - each corresponding to a hazard, facility or event. This is to allow users to quickly and easily acknowledge the events around them.</a:t>
            </a:r>
            <a:endParaRPr sz="950"/>
          </a:p>
          <a:p>
            <a:pPr indent="-288925" lvl="0" marL="457200" rtl="0" algn="l">
              <a:lnSpc>
                <a:spcPct val="105000"/>
              </a:lnSpc>
              <a:spcBef>
                <a:spcPts val="0"/>
              </a:spcBef>
              <a:spcAft>
                <a:spcPts val="0"/>
              </a:spcAft>
              <a:buSzPts val="950"/>
              <a:buChar char="●"/>
            </a:pPr>
            <a:r>
              <a:rPr b="1" lang="en-GB" sz="950"/>
              <a:t>Feedback </a:t>
            </a:r>
            <a:r>
              <a:rPr lang="en-GB" sz="950"/>
              <a:t>- When a button is pressed the app will take them to the corresponding area and in the loading time before, the button will be highlighted to demonstrate that it has been selected. A loading spinner could also be used to show that an action has been </a:t>
            </a:r>
            <a:r>
              <a:rPr lang="en-GB" sz="950"/>
              <a:t>registered</a:t>
            </a:r>
            <a:r>
              <a:rPr lang="en-GB" sz="950"/>
              <a:t> when a longer loading time is experienced.</a:t>
            </a:r>
            <a:endParaRPr sz="950"/>
          </a:p>
          <a:p>
            <a:pPr indent="-288925" lvl="0" marL="457200" rtl="0" algn="l">
              <a:lnSpc>
                <a:spcPct val="105000"/>
              </a:lnSpc>
              <a:spcBef>
                <a:spcPts val="0"/>
              </a:spcBef>
              <a:spcAft>
                <a:spcPts val="0"/>
              </a:spcAft>
              <a:buSzPts val="950"/>
              <a:buChar char="●"/>
            </a:pPr>
            <a:r>
              <a:rPr b="1" lang="en-GB" sz="950"/>
              <a:t>Affordance </a:t>
            </a:r>
            <a:r>
              <a:rPr lang="en-GB" sz="950"/>
              <a:t>- </a:t>
            </a:r>
            <a:r>
              <a:rPr lang="en-GB" sz="950"/>
              <a:t>To ensure that users of the app know the function of each navigation and filter toggle button</a:t>
            </a:r>
            <a:r>
              <a:rPr lang="en-GB" sz="950"/>
              <a:t>, we will add symbols to them that clearly display what their use is. For example, a snowflake for hazardous weather (iced roads), a blockade for a blockage, etc. The plan is to have the fewest number of navigation buttons that still provide easy navigation to all the main pages of the app to minimise confusion or misclicks.</a:t>
            </a:r>
            <a:endParaRPr sz="950"/>
          </a:p>
          <a:p>
            <a:pPr indent="-288925" lvl="0" marL="457200" rtl="0" algn="l">
              <a:lnSpc>
                <a:spcPct val="105000"/>
              </a:lnSpc>
              <a:spcBef>
                <a:spcPts val="0"/>
              </a:spcBef>
              <a:spcAft>
                <a:spcPts val="0"/>
              </a:spcAft>
              <a:buSzPts val="950"/>
              <a:buChar char="●"/>
            </a:pPr>
            <a:r>
              <a:rPr b="1" lang="en-GB" sz="950"/>
              <a:t>Mapping </a:t>
            </a:r>
            <a:r>
              <a:rPr lang="en-GB" sz="950"/>
              <a:t>- Map filter buttons will change background and font colours depending on whether each individual layer is active or not - in this way the controls will look like a stack of filters overlaid. We will implement a simple scroll bar on the bike routes so users know they are able to scrol</a:t>
            </a:r>
            <a:r>
              <a:rPr lang="en-GB" sz="950"/>
              <a:t>l down</a:t>
            </a:r>
            <a:r>
              <a:rPr lang="en-GB" sz="950"/>
              <a:t>.</a:t>
            </a:r>
            <a:endParaRPr sz="950"/>
          </a:p>
          <a:p>
            <a:pPr indent="-288925" lvl="0" marL="457200" rtl="0" algn="l">
              <a:lnSpc>
                <a:spcPct val="105000"/>
              </a:lnSpc>
              <a:spcBef>
                <a:spcPts val="0"/>
              </a:spcBef>
              <a:spcAft>
                <a:spcPts val="0"/>
              </a:spcAft>
              <a:buSzPts val="950"/>
              <a:buChar char="●"/>
            </a:pPr>
            <a:r>
              <a:rPr b="1" lang="en-GB" sz="950"/>
              <a:t>Constraints </a:t>
            </a:r>
            <a:r>
              <a:rPr lang="en-GB" sz="950"/>
              <a:t>- Further options are hidden behind other sections so that the users don't get overwhelmed with the various different options since we are limited by a requirement for responsive design down to the size of an iPhone 5 (the current industry standard smallest supported screen size). Another constraint is the lack of accuracy of interactions when using a phone one-handed or on a moving vehicle such as when riding a bike. Therefore, the event reporting UI which will be either a modal overlay in the most accessible part of the screen when the phone is hand held or a completely separate and fullscreen page when the phone is mounted to the bike.</a:t>
            </a:r>
            <a:endParaRPr sz="950"/>
          </a:p>
          <a:p>
            <a:pPr indent="-288925" lvl="0" marL="457200" rtl="0" algn="l">
              <a:lnSpc>
                <a:spcPct val="105000"/>
              </a:lnSpc>
              <a:spcBef>
                <a:spcPts val="0"/>
              </a:spcBef>
              <a:spcAft>
                <a:spcPts val="0"/>
              </a:spcAft>
              <a:buSzPts val="950"/>
              <a:buChar char="●"/>
            </a:pPr>
            <a:r>
              <a:rPr b="1" lang="en-GB" sz="950"/>
              <a:t>Consistency </a:t>
            </a:r>
            <a:r>
              <a:rPr lang="en-GB" sz="950"/>
              <a:t>- We keep all the symbols the same where relevant, so a symbol for a blockage in the reporting system will be the same symbol on the map showing that there’s a blockage. </a:t>
            </a:r>
            <a:r>
              <a:rPr lang="en-GB" sz="950"/>
              <a:t>Other UI button symbols</a:t>
            </a:r>
            <a:r>
              <a:rPr lang="en-GB" sz="950"/>
              <a:t> for the various hazards will remain the same throughout the app. </a:t>
            </a:r>
            <a:r>
              <a:rPr lang="en-GB" sz="950"/>
              <a:t>This will be shown in the app structure diagram, which will demonstrate the screens and steps through the app. This will be completed </a:t>
            </a:r>
            <a:r>
              <a:rPr lang="en-GB" sz="950"/>
              <a:t>soon.</a:t>
            </a:r>
            <a:endParaRPr sz="950"/>
          </a:p>
          <a:p>
            <a:pPr indent="0" lvl="0" marL="0" rtl="0" algn="l">
              <a:lnSpc>
                <a:spcPct val="105000"/>
              </a:lnSpc>
              <a:spcBef>
                <a:spcPts val="1200"/>
              </a:spcBef>
              <a:spcAft>
                <a:spcPts val="1200"/>
              </a:spcAft>
              <a:buSzPts val="1018"/>
              <a:buNone/>
            </a:pPr>
            <a:r>
              <a:rPr lang="en-GB" sz="950"/>
              <a:t>Therefore these design principles have made changes to our app so that it may be more intuitive to use and less overwhelming with the display of information on the current screen.</a:t>
            </a:r>
            <a:endParaRPr sz="95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8"/>
          <p:cNvSpPr txBox="1"/>
          <p:nvPr>
            <p:ph type="title"/>
          </p:nvPr>
        </p:nvSpPr>
        <p:spPr>
          <a:xfrm>
            <a:off x="311675" y="338875"/>
            <a:ext cx="3903000" cy="55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App - Overview &amp; Auth Form</a:t>
            </a:r>
            <a:endParaRPr/>
          </a:p>
        </p:txBody>
      </p:sp>
      <p:sp>
        <p:nvSpPr>
          <p:cNvPr id="458" name="Google Shape;458;p48"/>
          <p:cNvSpPr txBox="1"/>
          <p:nvPr>
            <p:ph idx="1" type="body"/>
          </p:nvPr>
        </p:nvSpPr>
        <p:spPr>
          <a:xfrm>
            <a:off x="311700" y="1051950"/>
            <a:ext cx="4042200" cy="381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a:t>
            </a:r>
            <a:r>
              <a:rPr lang="en-GB"/>
              <a:t>decided</a:t>
            </a:r>
            <a:r>
              <a:rPr lang="en-GB"/>
              <a:t> to use Balsamiq to create blueprints with slightly more detail and embellishment than a wireframe but less than a mockup. Emphasis was placed on feature demonstration and layout rather than appearance, theme and experience. We also picked what would be the most relevant and critical screens for a minimum viable </a:t>
            </a:r>
            <a:r>
              <a:rPr lang="en-GB"/>
              <a:t>product and omitted some less vital screens such as settings, for example.</a:t>
            </a:r>
            <a:endParaRPr/>
          </a:p>
          <a:p>
            <a:pPr indent="0" lvl="0" marL="0" rtl="0" algn="l">
              <a:spcBef>
                <a:spcPts val="1200"/>
              </a:spcBef>
              <a:spcAft>
                <a:spcPts val="0"/>
              </a:spcAft>
              <a:buNone/>
            </a:pPr>
            <a:r>
              <a:rPr lang="en-GB"/>
              <a:t>For this reason, the wireframes (as they will be referred to hereon) are largely grayscale with some exceptions where limited by Balsamiq. </a:t>
            </a:r>
            <a:endParaRPr/>
          </a:p>
          <a:p>
            <a:pPr indent="0" lvl="0" marL="0" rtl="0" algn="l">
              <a:spcBef>
                <a:spcPts val="1200"/>
              </a:spcBef>
              <a:spcAft>
                <a:spcPts val="1200"/>
              </a:spcAft>
              <a:buNone/>
            </a:pPr>
            <a:r>
              <a:rPr lang="en-GB"/>
              <a:t>While a desktop/web app would be possible, the wireframes take the form of a mobile app since this is the form factor that users will utilise for the vast majority of the time they spend using the app. Further, an iPhone X was chosen as the frame to provide context and to take advantage of Apple’s expertise and design ability to give a more positive context when gathering feedback. The final and most important reason is that the iPhone X has a large screen giving us more space to work with to create a larger and less cramped wireframes to show to potential users.</a:t>
            </a:r>
            <a:endParaRPr/>
          </a:p>
        </p:txBody>
      </p:sp>
      <p:pic>
        <p:nvPicPr>
          <p:cNvPr id="459" name="Google Shape;459;p48"/>
          <p:cNvPicPr preferRelativeResize="0"/>
          <p:nvPr/>
        </p:nvPicPr>
        <p:blipFill rotWithShape="1">
          <a:blip r:embed="rId3">
            <a:alphaModFix/>
          </a:blip>
          <a:srcRect b="0" l="35316" r="0" t="0"/>
          <a:stretch/>
        </p:blipFill>
        <p:spPr>
          <a:xfrm>
            <a:off x="4353900" y="525755"/>
            <a:ext cx="2133876" cy="4212471"/>
          </a:xfrm>
          <a:prstGeom prst="rect">
            <a:avLst/>
          </a:prstGeom>
          <a:noFill/>
          <a:ln>
            <a:noFill/>
          </a:ln>
        </p:spPr>
      </p:pic>
      <p:sp>
        <p:nvSpPr>
          <p:cNvPr id="460" name="Google Shape;460;p48"/>
          <p:cNvSpPr txBox="1"/>
          <p:nvPr>
            <p:ph idx="1" type="body"/>
          </p:nvPr>
        </p:nvSpPr>
        <p:spPr>
          <a:xfrm>
            <a:off x="6627000" y="788000"/>
            <a:ext cx="2205300" cy="381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This login form was included to provide a natural and recognisable beginning to the user experience when demonstrating the prototype. </a:t>
            </a:r>
            <a:r>
              <a:rPr lang="en-GB"/>
              <a:t>Furthermore</a:t>
            </a:r>
            <a:r>
              <a:rPr lang="en-GB"/>
              <a:t>, it shows that very limited information is collected by the app and demonstrates the simple authentication process.</a:t>
            </a:r>
            <a:endParaRPr/>
          </a:p>
        </p:txBody>
      </p:sp>
      <p:pic>
        <p:nvPicPr>
          <p:cNvPr id="461" name="Google Shape;461;p48"/>
          <p:cNvPicPr preferRelativeResize="0"/>
          <p:nvPr/>
        </p:nvPicPr>
        <p:blipFill>
          <a:blip r:embed="rId4">
            <a:alphaModFix/>
          </a:blip>
          <a:stretch>
            <a:fillRect/>
          </a:stretch>
        </p:blipFill>
        <p:spPr>
          <a:xfrm>
            <a:off x="7167563" y="2689900"/>
            <a:ext cx="1124176" cy="22354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9"/>
          <p:cNvSpPr txBox="1"/>
          <p:nvPr>
            <p:ph type="title"/>
          </p:nvPr>
        </p:nvSpPr>
        <p:spPr>
          <a:xfrm>
            <a:off x="212025" y="3871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App - Central Map Screen</a:t>
            </a:r>
            <a:endParaRPr/>
          </a:p>
        </p:txBody>
      </p:sp>
      <p:sp>
        <p:nvSpPr>
          <p:cNvPr id="467" name="Google Shape;467;p49"/>
          <p:cNvSpPr txBox="1"/>
          <p:nvPr>
            <p:ph idx="1" type="body"/>
          </p:nvPr>
        </p:nvSpPr>
        <p:spPr>
          <a:xfrm>
            <a:off x="130875" y="950825"/>
            <a:ext cx="6659700" cy="4110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The map screen is integral to the app and is the view around which the rest of the app centres. A lot of thought went into the layout to ensure that it is very quick, simple and ergonomic to use when the user is out on their bike. </a:t>
            </a:r>
            <a:endParaRPr/>
          </a:p>
          <a:p>
            <a:pPr indent="0" lvl="0" marL="0" rtl="0" algn="l">
              <a:spcBef>
                <a:spcPts val="1200"/>
              </a:spcBef>
              <a:spcAft>
                <a:spcPts val="0"/>
              </a:spcAft>
              <a:buNone/>
            </a:pPr>
            <a:r>
              <a:rPr lang="en-GB"/>
              <a:t>The obvious feature is the map itself which </a:t>
            </a:r>
            <a:r>
              <a:rPr lang="en-GB"/>
              <a:t>supports</a:t>
            </a:r>
            <a:r>
              <a:rPr lang="en-GB"/>
              <a:t> industry standard gestures to zoom and pan. The user’s location is indicated centrally and event alerts are shown using pins with icons to denote their nature. All of the features a user may wish to utilise when out on their bike have been placed along the bottom or the right hand side as these are the places easiest to access by a right handed user while only using one hand. The handedness of the app can be changed in the settings, mirroring the layout of these elements about the vertical line of symmetry.</a:t>
            </a:r>
            <a:endParaRPr/>
          </a:p>
          <a:p>
            <a:pPr indent="0" lvl="0" marL="0" rtl="0" algn="l">
              <a:spcBef>
                <a:spcPts val="1200"/>
              </a:spcBef>
              <a:spcAft>
                <a:spcPts val="0"/>
              </a:spcAft>
              <a:buNone/>
            </a:pPr>
            <a:r>
              <a:rPr lang="en-GB"/>
              <a:t>The filters on the right hand side are used to toggle the visibility of different categories of pins on the map. The categories shows congestion heatmap, hazard, crime &amp; anti-social behaviour, user recorded routes and information filters. The heatmap is similar to </a:t>
            </a:r>
            <a:r>
              <a:rPr lang="en-GB"/>
              <a:t>congestion</a:t>
            </a:r>
            <a:r>
              <a:rPr lang="en-GB"/>
              <a:t> on google maps however as cycling </a:t>
            </a:r>
            <a:r>
              <a:rPr lang="en-GB"/>
              <a:t>doesn't</a:t>
            </a:r>
            <a:r>
              <a:rPr lang="en-GB"/>
              <a:t> need a set route, the heatmap is more suited in displaying areas with a large number of bikers, thus a higher amount of congestion for them. Along with this heatmap, we also have another heatmap to demonstrate areas of high concern due to a larger reporting of bike related crimes. This ensures that the bikers will try to avoid these areas, so are more safe when travelling.</a:t>
            </a:r>
            <a:endParaRPr/>
          </a:p>
          <a:p>
            <a:pPr indent="0" lvl="0" marL="0" rtl="0" algn="l">
              <a:spcBef>
                <a:spcPts val="1200"/>
              </a:spcBef>
              <a:spcAft>
                <a:spcPts val="0"/>
              </a:spcAft>
              <a:buNone/>
            </a:pPr>
            <a:r>
              <a:rPr lang="en-GB"/>
              <a:t>The buttons along the bottom are primarily for navigation. The first one is for this map screen, the second is to begin recording a route to share with the app’s community and the final one is to explore other user’s recorded routes.</a:t>
            </a:r>
            <a:endParaRPr/>
          </a:p>
          <a:p>
            <a:pPr indent="0" lvl="0" marL="0" rtl="0" algn="l">
              <a:spcBef>
                <a:spcPts val="1200"/>
              </a:spcBef>
              <a:spcAft>
                <a:spcPts val="1200"/>
              </a:spcAft>
              <a:buNone/>
            </a:pPr>
            <a:r>
              <a:rPr lang="en-GB"/>
              <a:t>The report button in the bottom right is to report an event or hazard at your current location. There are two designs for event reporting, demonstrated in the following slides, toggleable in the user settings. This is to support mounting the phone on the bike or using the app with the phone in hand. </a:t>
            </a:r>
            <a:endParaRPr/>
          </a:p>
        </p:txBody>
      </p:sp>
      <p:pic>
        <p:nvPicPr>
          <p:cNvPr id="468" name="Google Shape;468;p49"/>
          <p:cNvPicPr preferRelativeResize="0"/>
          <p:nvPr/>
        </p:nvPicPr>
        <p:blipFill>
          <a:blip r:embed="rId3">
            <a:alphaModFix/>
          </a:blip>
          <a:stretch>
            <a:fillRect/>
          </a:stretch>
        </p:blipFill>
        <p:spPr>
          <a:xfrm>
            <a:off x="6883225" y="528850"/>
            <a:ext cx="2091126" cy="4158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0"/>
          <p:cNvSpPr txBox="1"/>
          <p:nvPr>
            <p:ph type="title"/>
          </p:nvPr>
        </p:nvSpPr>
        <p:spPr>
          <a:xfrm>
            <a:off x="311700" y="3575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App - Reporting Screens</a:t>
            </a:r>
            <a:endParaRPr/>
          </a:p>
        </p:txBody>
      </p:sp>
      <p:sp>
        <p:nvSpPr>
          <p:cNvPr id="474" name="Google Shape;474;p50"/>
          <p:cNvSpPr txBox="1"/>
          <p:nvPr>
            <p:ph idx="1" type="body"/>
          </p:nvPr>
        </p:nvSpPr>
        <p:spPr>
          <a:xfrm>
            <a:off x="124175" y="1064900"/>
            <a:ext cx="2467800" cy="3717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This method of reporting is designed for users using the app with their phone in hand. In this situation, it will be difficult for many users to:</a:t>
            </a:r>
            <a:endParaRPr/>
          </a:p>
          <a:p>
            <a:pPr indent="-292100" lvl="0" marL="457200" rtl="0" algn="l">
              <a:spcBef>
                <a:spcPts val="1200"/>
              </a:spcBef>
              <a:spcAft>
                <a:spcPts val="0"/>
              </a:spcAft>
              <a:buSzPts val="1000"/>
              <a:buAutoNum type="arabicPeriod"/>
            </a:pPr>
            <a:r>
              <a:rPr lang="en-GB"/>
              <a:t>Make multiple taps on the phone while also looking where they’re going.</a:t>
            </a:r>
            <a:endParaRPr/>
          </a:p>
          <a:p>
            <a:pPr indent="-292100" lvl="0" marL="457200" rtl="0" algn="l">
              <a:spcBef>
                <a:spcPts val="0"/>
              </a:spcBef>
              <a:spcAft>
                <a:spcPts val="0"/>
              </a:spcAft>
              <a:buSzPts val="1000"/>
              <a:buAutoNum type="arabicPeriod"/>
            </a:pPr>
            <a:r>
              <a:rPr lang="en-GB"/>
              <a:t>Reach the top left corner of the screen.</a:t>
            </a:r>
            <a:endParaRPr/>
          </a:p>
          <a:p>
            <a:pPr indent="0" lvl="0" marL="0" rtl="0" algn="l">
              <a:spcBef>
                <a:spcPts val="1200"/>
              </a:spcBef>
              <a:spcAft>
                <a:spcPts val="1200"/>
              </a:spcAft>
              <a:buNone/>
            </a:pPr>
            <a:r>
              <a:rPr lang="en-GB"/>
              <a:t>To solve these issues, the design requires the user to hold the report button for one second, until they feel a vibration, and then slide their finger up to the desired event type. This means they will hopefully require only a quick glance (or maybe none at all) to find the button and then another quick look to select the type of event without stretching across the screen.</a:t>
            </a:r>
            <a:endParaRPr/>
          </a:p>
        </p:txBody>
      </p:sp>
      <p:pic>
        <p:nvPicPr>
          <p:cNvPr id="475" name="Google Shape;475;p50"/>
          <p:cNvPicPr preferRelativeResize="0"/>
          <p:nvPr/>
        </p:nvPicPr>
        <p:blipFill>
          <a:blip r:embed="rId3">
            <a:alphaModFix/>
          </a:blip>
          <a:stretch>
            <a:fillRect/>
          </a:stretch>
        </p:blipFill>
        <p:spPr>
          <a:xfrm>
            <a:off x="2653700" y="967338"/>
            <a:ext cx="1902826" cy="3783813"/>
          </a:xfrm>
          <a:prstGeom prst="rect">
            <a:avLst/>
          </a:prstGeom>
          <a:noFill/>
          <a:ln>
            <a:noFill/>
          </a:ln>
        </p:spPr>
      </p:pic>
      <p:pic>
        <p:nvPicPr>
          <p:cNvPr id="476" name="Google Shape;476;p50"/>
          <p:cNvPicPr preferRelativeResize="0"/>
          <p:nvPr/>
        </p:nvPicPr>
        <p:blipFill>
          <a:blip r:embed="rId4">
            <a:alphaModFix/>
          </a:blip>
          <a:stretch>
            <a:fillRect/>
          </a:stretch>
        </p:blipFill>
        <p:spPr>
          <a:xfrm>
            <a:off x="7159375" y="967325"/>
            <a:ext cx="1902826" cy="3783848"/>
          </a:xfrm>
          <a:prstGeom prst="rect">
            <a:avLst/>
          </a:prstGeom>
          <a:noFill/>
          <a:ln>
            <a:noFill/>
          </a:ln>
        </p:spPr>
      </p:pic>
      <p:sp>
        <p:nvSpPr>
          <p:cNvPr id="477" name="Google Shape;477;p50"/>
          <p:cNvSpPr txBox="1"/>
          <p:nvPr>
            <p:ph idx="1" type="body"/>
          </p:nvPr>
        </p:nvSpPr>
        <p:spPr>
          <a:xfrm>
            <a:off x="4618250" y="1064888"/>
            <a:ext cx="2467800" cy="371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Bike</a:t>
            </a:r>
            <a:r>
              <a:rPr lang="en-GB"/>
              <a:t>-mounted</a:t>
            </a:r>
            <a:r>
              <a:rPr lang="en-GB"/>
              <a:t> reporting:</a:t>
            </a:r>
            <a:endParaRPr/>
          </a:p>
          <a:p>
            <a:pPr indent="0" lvl="0" marL="0" rtl="0" algn="l">
              <a:spcBef>
                <a:spcPts val="1200"/>
              </a:spcBef>
              <a:spcAft>
                <a:spcPts val="1200"/>
              </a:spcAft>
              <a:buNone/>
            </a:pPr>
            <a:r>
              <a:rPr lang="en-GB"/>
              <a:t>An alternate style of reporting. In this method, the UI takes up the majority of the screen, allowing a user to clearly see and tap on the correct icon. The icon choices were determined by the </a:t>
            </a:r>
            <a:r>
              <a:rPr lang="en-GB"/>
              <a:t>simplest</a:t>
            </a:r>
            <a:r>
              <a:rPr lang="en-GB"/>
              <a:t> image that corresponds to its action as we wanted based on the 6 Norman principles. After pressing the report button this window would appear on screen, allowing the user to select the appropriate event. It can be </a:t>
            </a:r>
            <a:r>
              <a:rPr lang="en-GB"/>
              <a:t>dismissed</a:t>
            </a:r>
            <a:r>
              <a:rPr lang="en-GB"/>
              <a:t> with a button at the bottom. As the phone in this instance is not held in the user’s hand (instead mounted to the bike handle) it is important for the user to be able to clearly identify each symbol at a glance.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1"/>
          <p:cNvSpPr txBox="1"/>
          <p:nvPr>
            <p:ph type="title"/>
          </p:nvPr>
        </p:nvSpPr>
        <p:spPr>
          <a:xfrm>
            <a:off x="311700" y="445025"/>
            <a:ext cx="30498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App - Route Recording</a:t>
            </a:r>
            <a:endParaRPr/>
          </a:p>
        </p:txBody>
      </p:sp>
      <p:sp>
        <p:nvSpPr>
          <p:cNvPr id="483" name="Google Shape;483;p51"/>
          <p:cNvSpPr txBox="1"/>
          <p:nvPr>
            <p:ph idx="1" type="body"/>
          </p:nvPr>
        </p:nvSpPr>
        <p:spPr>
          <a:xfrm>
            <a:off x="311700" y="1329600"/>
            <a:ext cx="2889600" cy="312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When selecting the record button on the bottom, you’re taken to a confirmation screen which showcases where the starting location of the route will be. Upon confirmation the app will record where you cycle. </a:t>
            </a:r>
            <a:endParaRPr/>
          </a:p>
          <a:p>
            <a:pPr indent="0" lvl="0" marL="0" rtl="0" algn="l">
              <a:spcBef>
                <a:spcPts val="1200"/>
              </a:spcBef>
              <a:spcAft>
                <a:spcPts val="0"/>
              </a:spcAft>
              <a:buNone/>
            </a:pPr>
            <a:r>
              <a:t/>
            </a:r>
            <a:endParaRPr/>
          </a:p>
          <a:p>
            <a:pPr indent="0" lvl="0" marL="0" rtl="0" algn="l">
              <a:spcBef>
                <a:spcPts val="1200"/>
              </a:spcBef>
              <a:spcAft>
                <a:spcPts val="1200"/>
              </a:spcAft>
              <a:buNone/>
            </a:pPr>
            <a:br>
              <a:rPr lang="en-GB"/>
            </a:br>
            <a:r>
              <a:rPr lang="en-GB"/>
              <a:t>Once </a:t>
            </a:r>
            <a:r>
              <a:rPr lang="en-GB"/>
              <a:t>you finish the route, you press the record button again to stop the recording. You will then see your entire recorded trip on the map, and will be given the option whether to save it, publish it, or delete it.</a:t>
            </a:r>
            <a:endParaRPr/>
          </a:p>
        </p:txBody>
      </p:sp>
      <p:pic>
        <p:nvPicPr>
          <p:cNvPr id="484" name="Google Shape;484;p51"/>
          <p:cNvPicPr preferRelativeResize="0"/>
          <p:nvPr/>
        </p:nvPicPr>
        <p:blipFill>
          <a:blip r:embed="rId3">
            <a:alphaModFix/>
          </a:blip>
          <a:stretch>
            <a:fillRect/>
          </a:stretch>
        </p:blipFill>
        <p:spPr>
          <a:xfrm>
            <a:off x="3435488" y="949812"/>
            <a:ext cx="1990575" cy="3958323"/>
          </a:xfrm>
          <a:prstGeom prst="rect">
            <a:avLst/>
          </a:prstGeom>
          <a:noFill/>
          <a:ln>
            <a:noFill/>
          </a:ln>
        </p:spPr>
      </p:pic>
      <p:sp>
        <p:nvSpPr>
          <p:cNvPr id="485" name="Google Shape;485;p51"/>
          <p:cNvSpPr txBox="1"/>
          <p:nvPr>
            <p:ph idx="1" type="body"/>
          </p:nvPr>
        </p:nvSpPr>
        <p:spPr>
          <a:xfrm>
            <a:off x="5660250" y="1408075"/>
            <a:ext cx="2889600" cy="27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button on the bottom right of the screen will take you to a page where you can explore other user’s recorded routes, prioritising routes that have a starting point closest to you. The routes will contain basic information such as the end spot which can be modified to the users situation. It will also give a warning if there is a </a:t>
            </a:r>
            <a:r>
              <a:rPr lang="en-GB"/>
              <a:t>change</a:t>
            </a:r>
            <a:r>
              <a:rPr lang="en-GB"/>
              <a:t> due to a danger or blockage affecting the route. </a:t>
            </a:r>
            <a:endParaRPr/>
          </a:p>
          <a:p>
            <a:pPr indent="0" lvl="0" marL="0" rtl="0" algn="l">
              <a:spcBef>
                <a:spcPts val="1200"/>
              </a:spcBef>
              <a:spcAft>
                <a:spcPts val="1200"/>
              </a:spcAft>
              <a:buNone/>
            </a:pPr>
            <a:r>
              <a:rPr lang="en-GB"/>
              <a:t>The routes will have a rating system so other users may rate the routes they’ve tried to give others a better understanding of how popular/useful the route is.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Mind Mapping</a:t>
            </a:r>
            <a:endParaRPr/>
          </a:p>
        </p:txBody>
      </p:sp>
      <p:sp>
        <p:nvSpPr>
          <p:cNvPr id="95" name="Google Shape;95;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decided to use a mind </a:t>
            </a:r>
            <a:r>
              <a:rPr lang="en-GB"/>
              <a:t>map so that we could come up with a wide range of ideas and to ensure that nothing gets forgotten. By using a mind map we were able to decide on key areas that were relevant to cycling and proceed by establishing further issues that would need a IoT solution. This initiated </a:t>
            </a:r>
            <a:r>
              <a:rPr lang="en-GB"/>
              <a:t>discussions</a:t>
            </a:r>
            <a:r>
              <a:rPr lang="en-GB"/>
              <a:t> and arguments about what was of interest and what would not make a good IoT solution. Everyone came up with ideas and </a:t>
            </a:r>
            <a:r>
              <a:rPr lang="en-GB"/>
              <a:t>contributed</a:t>
            </a:r>
            <a:r>
              <a:rPr lang="en-GB"/>
              <a:t> to the mind map so we had a wide range of cycling related problems and solutions. This </a:t>
            </a:r>
            <a:r>
              <a:rPr lang="en-GB"/>
              <a:t>would</a:t>
            </a:r>
            <a:r>
              <a:rPr lang="en-GB"/>
              <a:t> then lead us to focus on areas of interest.</a:t>
            </a:r>
            <a:endParaRPr/>
          </a:p>
          <a:p>
            <a:pPr indent="0" lvl="0" marL="0" rtl="0" algn="l">
              <a:spcBef>
                <a:spcPts val="1200"/>
              </a:spcBef>
              <a:spcAft>
                <a:spcPts val="0"/>
              </a:spcAft>
              <a:buNone/>
            </a:pPr>
            <a:r>
              <a:rPr lang="en-GB"/>
              <a:t>During the mind mapping, we managed to isolate the areas we found had the most potential to create useful IoT solutions. Our aim was to focus on more novel ideas that would be useful and feasible with modern technology. The target market we wanted to achieve is for the general public as cycling is an all inclusive sport/transport.</a:t>
            </a:r>
            <a:endParaRPr/>
          </a:p>
          <a:p>
            <a:pPr indent="0" lvl="0" marL="0" rtl="0" algn="l">
              <a:spcBef>
                <a:spcPts val="1200"/>
              </a:spcBef>
              <a:spcAft>
                <a:spcPts val="0"/>
              </a:spcAft>
              <a:buNone/>
            </a:pPr>
            <a:r>
              <a:rPr lang="en-GB"/>
              <a:t>After evaluating our mind map, we realised that a lot of issues were common among cycling and certain products already exists for some of our ideas. As we wanted to have more of a novel idea, we rejected the basic ideas and ones that already exists which is discussed later. </a:t>
            </a:r>
            <a:endParaRPr/>
          </a:p>
          <a:p>
            <a:pPr indent="0" lvl="0" marL="0" rtl="0" algn="l">
              <a:spcBef>
                <a:spcPts val="1200"/>
              </a:spcBef>
              <a:spcAft>
                <a:spcPts val="0"/>
              </a:spcAft>
              <a:buNone/>
            </a:pPr>
            <a:r>
              <a:rPr lang="en-GB"/>
              <a:t>A mind map was a good way to </a:t>
            </a:r>
            <a:r>
              <a:rPr lang="en-GB"/>
              <a:t>initiate</a:t>
            </a:r>
            <a:r>
              <a:rPr lang="en-GB"/>
              <a:t> communication in the group and meant that we are able to emphasise with our target group, in this case it was cyclists, and to help define problems and solutions. So in doing so we are </a:t>
            </a:r>
            <a:r>
              <a:rPr lang="en-GB"/>
              <a:t>able</a:t>
            </a:r>
            <a:r>
              <a:rPr lang="en-GB"/>
              <a:t> to follow the user centered design to gain a greater understanding for our concepts.</a:t>
            </a:r>
            <a:endParaRPr/>
          </a:p>
          <a:p>
            <a:pPr indent="0" lvl="0" marL="0" rtl="0" algn="l">
              <a:spcBef>
                <a:spcPts val="120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2"/>
          <p:cNvSpPr txBox="1"/>
          <p:nvPr>
            <p:ph type="title"/>
          </p:nvPr>
        </p:nvSpPr>
        <p:spPr>
          <a:xfrm>
            <a:off x="311625" y="249075"/>
            <a:ext cx="297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App Structure Diagram</a:t>
            </a:r>
            <a:endParaRPr/>
          </a:p>
        </p:txBody>
      </p:sp>
      <p:pic>
        <p:nvPicPr>
          <p:cNvPr id="491" name="Google Shape;491;p52"/>
          <p:cNvPicPr preferRelativeResize="0"/>
          <p:nvPr/>
        </p:nvPicPr>
        <p:blipFill>
          <a:blip r:embed="rId3">
            <a:alphaModFix/>
          </a:blip>
          <a:stretch>
            <a:fillRect/>
          </a:stretch>
        </p:blipFill>
        <p:spPr>
          <a:xfrm>
            <a:off x="1189063" y="1115112"/>
            <a:ext cx="723479" cy="1440000"/>
          </a:xfrm>
          <a:prstGeom prst="rect">
            <a:avLst/>
          </a:prstGeom>
          <a:noFill/>
          <a:ln>
            <a:noFill/>
          </a:ln>
        </p:spPr>
      </p:pic>
      <p:pic>
        <p:nvPicPr>
          <p:cNvPr id="492" name="Google Shape;492;p52"/>
          <p:cNvPicPr preferRelativeResize="0"/>
          <p:nvPr/>
        </p:nvPicPr>
        <p:blipFill rotWithShape="1">
          <a:blip r:embed="rId4">
            <a:alphaModFix/>
          </a:blip>
          <a:srcRect b="0" l="35316" r="0" t="0"/>
          <a:stretch/>
        </p:blipFill>
        <p:spPr>
          <a:xfrm>
            <a:off x="2688450" y="1115118"/>
            <a:ext cx="729847" cy="1440000"/>
          </a:xfrm>
          <a:prstGeom prst="rect">
            <a:avLst/>
          </a:prstGeom>
          <a:noFill/>
          <a:ln>
            <a:noFill/>
          </a:ln>
        </p:spPr>
      </p:pic>
      <p:pic>
        <p:nvPicPr>
          <p:cNvPr id="493" name="Google Shape;493;p52"/>
          <p:cNvPicPr preferRelativeResize="0"/>
          <p:nvPr/>
        </p:nvPicPr>
        <p:blipFill>
          <a:blip r:embed="rId5">
            <a:alphaModFix/>
          </a:blip>
          <a:stretch>
            <a:fillRect/>
          </a:stretch>
        </p:blipFill>
        <p:spPr>
          <a:xfrm>
            <a:off x="2691413" y="3275112"/>
            <a:ext cx="723928" cy="1440000"/>
          </a:xfrm>
          <a:prstGeom prst="rect">
            <a:avLst/>
          </a:prstGeom>
          <a:noFill/>
          <a:ln>
            <a:noFill/>
          </a:ln>
        </p:spPr>
      </p:pic>
      <p:pic>
        <p:nvPicPr>
          <p:cNvPr id="494" name="Google Shape;494;p52"/>
          <p:cNvPicPr preferRelativeResize="0"/>
          <p:nvPr/>
        </p:nvPicPr>
        <p:blipFill>
          <a:blip r:embed="rId6">
            <a:alphaModFix/>
          </a:blip>
          <a:stretch>
            <a:fillRect/>
          </a:stretch>
        </p:blipFill>
        <p:spPr>
          <a:xfrm>
            <a:off x="7107975" y="428376"/>
            <a:ext cx="724796" cy="1440000"/>
          </a:xfrm>
          <a:prstGeom prst="rect">
            <a:avLst/>
          </a:prstGeom>
          <a:noFill/>
          <a:ln>
            <a:noFill/>
          </a:ln>
        </p:spPr>
      </p:pic>
      <p:pic>
        <p:nvPicPr>
          <p:cNvPr id="495" name="Google Shape;495;p52"/>
          <p:cNvPicPr preferRelativeResize="0"/>
          <p:nvPr/>
        </p:nvPicPr>
        <p:blipFill>
          <a:blip r:embed="rId7">
            <a:alphaModFix/>
          </a:blip>
          <a:stretch>
            <a:fillRect/>
          </a:stretch>
        </p:blipFill>
        <p:spPr>
          <a:xfrm>
            <a:off x="5055625" y="1835112"/>
            <a:ext cx="724800" cy="1440000"/>
          </a:xfrm>
          <a:prstGeom prst="rect">
            <a:avLst/>
          </a:prstGeom>
          <a:noFill/>
          <a:ln>
            <a:noFill/>
          </a:ln>
        </p:spPr>
      </p:pic>
      <p:sp>
        <p:nvSpPr>
          <p:cNvPr id="496" name="Google Shape;496;p52"/>
          <p:cNvSpPr/>
          <p:nvPr/>
        </p:nvSpPr>
        <p:spPr>
          <a:xfrm rot="-535595">
            <a:off x="1748247" y="2061711"/>
            <a:ext cx="970555" cy="71961"/>
          </a:xfrm>
          <a:prstGeom prst="rightArrow">
            <a:avLst>
              <a:gd fmla="val 34264" name="adj1"/>
              <a:gd fmla="val 86241"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2"/>
          <p:cNvSpPr/>
          <p:nvPr/>
        </p:nvSpPr>
        <p:spPr>
          <a:xfrm rot="435716">
            <a:off x="3279754" y="2209511"/>
            <a:ext cx="1775240" cy="72003"/>
          </a:xfrm>
          <a:prstGeom prst="rightArrow">
            <a:avLst>
              <a:gd fmla="val 42095" name="adj1"/>
              <a:gd fmla="val 6028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2"/>
          <p:cNvSpPr/>
          <p:nvPr/>
        </p:nvSpPr>
        <p:spPr>
          <a:xfrm rot="-2539409">
            <a:off x="5456803" y="2239940"/>
            <a:ext cx="1880693" cy="82194"/>
          </a:xfrm>
          <a:prstGeom prst="rightArrow">
            <a:avLst>
              <a:gd fmla="val 34568" name="adj1"/>
              <a:gd fmla="val 58211"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2"/>
          <p:cNvSpPr/>
          <p:nvPr/>
        </p:nvSpPr>
        <p:spPr>
          <a:xfrm rot="-8171">
            <a:off x="5713773" y="2935199"/>
            <a:ext cx="1388404" cy="81300"/>
          </a:xfrm>
          <a:prstGeom prst="rightArrow">
            <a:avLst>
              <a:gd fmla="val 33824" name="adj1"/>
              <a:gd fmla="val 52891"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2"/>
          <p:cNvSpPr/>
          <p:nvPr/>
        </p:nvSpPr>
        <p:spPr>
          <a:xfrm rot="-10799485">
            <a:off x="5627999" y="3275263"/>
            <a:ext cx="2002500" cy="1068300"/>
          </a:xfrm>
          <a:prstGeom prst="uturnArrow">
            <a:avLst>
              <a:gd fmla="val 3995" name="adj1"/>
              <a:gd fmla="val 4126" name="adj2"/>
              <a:gd fmla="val 4955" name="adj3"/>
              <a:gd fmla="val 39735" name="adj4"/>
              <a:gd fmla="val 100000" name="adj5"/>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 name="Google Shape;501;p52"/>
          <p:cNvPicPr preferRelativeResize="0"/>
          <p:nvPr/>
        </p:nvPicPr>
        <p:blipFill>
          <a:blip r:embed="rId8">
            <a:alphaModFix/>
          </a:blip>
          <a:stretch>
            <a:fillRect/>
          </a:stretch>
        </p:blipFill>
        <p:spPr>
          <a:xfrm>
            <a:off x="7107975" y="1982037"/>
            <a:ext cx="724796" cy="1440000"/>
          </a:xfrm>
          <a:prstGeom prst="rect">
            <a:avLst/>
          </a:prstGeom>
          <a:noFill/>
          <a:ln>
            <a:noFill/>
          </a:ln>
        </p:spPr>
      </p:pic>
      <p:sp>
        <p:nvSpPr>
          <p:cNvPr id="502" name="Google Shape;502;p52"/>
          <p:cNvSpPr/>
          <p:nvPr/>
        </p:nvSpPr>
        <p:spPr>
          <a:xfrm flipH="1" rot="-825647">
            <a:off x="7507029" y="2522856"/>
            <a:ext cx="15134" cy="905965"/>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2"/>
          <p:cNvSpPr/>
          <p:nvPr/>
        </p:nvSpPr>
        <p:spPr>
          <a:xfrm flipH="1" rot="-217977">
            <a:off x="7586131" y="2629726"/>
            <a:ext cx="18938" cy="795372"/>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2"/>
          <p:cNvSpPr/>
          <p:nvPr/>
        </p:nvSpPr>
        <p:spPr>
          <a:xfrm flipH="1" rot="149373">
            <a:off x="7616986" y="3007434"/>
            <a:ext cx="20720" cy="414467"/>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2"/>
          <p:cNvSpPr/>
          <p:nvPr/>
        </p:nvSpPr>
        <p:spPr>
          <a:xfrm flipH="1" rot="-1417763">
            <a:off x="7523426" y="3023279"/>
            <a:ext cx="15718" cy="414718"/>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2"/>
          <p:cNvSpPr/>
          <p:nvPr/>
        </p:nvSpPr>
        <p:spPr>
          <a:xfrm rot="-2514357">
            <a:off x="7542193" y="3299725"/>
            <a:ext cx="15721" cy="154965"/>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2"/>
          <p:cNvSpPr/>
          <p:nvPr/>
        </p:nvSpPr>
        <p:spPr>
          <a:xfrm flipH="1" rot="-5400000">
            <a:off x="6041250" y="662462"/>
            <a:ext cx="490200" cy="1857600"/>
          </a:xfrm>
          <a:prstGeom prst="bentArrow">
            <a:avLst>
              <a:gd fmla="val 5972" name="adj1"/>
              <a:gd fmla="val 7772" name="adj2"/>
              <a:gd fmla="val 9501" name="adj3"/>
              <a:gd fmla="val 39963" name="adj4"/>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2"/>
          <p:cNvSpPr/>
          <p:nvPr/>
        </p:nvSpPr>
        <p:spPr>
          <a:xfrm rot="-1699322">
            <a:off x="7152698" y="1280075"/>
            <a:ext cx="328185" cy="16784"/>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2"/>
          <p:cNvSpPr/>
          <p:nvPr/>
        </p:nvSpPr>
        <p:spPr>
          <a:xfrm rot="-783448">
            <a:off x="7150413" y="1319876"/>
            <a:ext cx="327980" cy="16955"/>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2"/>
          <p:cNvSpPr/>
          <p:nvPr/>
        </p:nvSpPr>
        <p:spPr>
          <a:xfrm rot="25138">
            <a:off x="7152703" y="1355659"/>
            <a:ext cx="328209" cy="168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2"/>
          <p:cNvSpPr/>
          <p:nvPr/>
        </p:nvSpPr>
        <p:spPr>
          <a:xfrm rot="887175">
            <a:off x="7168415" y="1396052"/>
            <a:ext cx="327961" cy="17026"/>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2"/>
          <p:cNvSpPr/>
          <p:nvPr/>
        </p:nvSpPr>
        <p:spPr>
          <a:xfrm rot="10800000">
            <a:off x="3404525" y="3218113"/>
            <a:ext cx="2031600" cy="1055400"/>
          </a:xfrm>
          <a:prstGeom prst="bentArrow">
            <a:avLst>
              <a:gd fmla="val 2897" name="adj1"/>
              <a:gd fmla="val 3817" name="adj2"/>
              <a:gd fmla="val 4685" name="adj3"/>
              <a:gd fmla="val 43750" name="adj4"/>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2"/>
          <p:cNvSpPr/>
          <p:nvPr/>
        </p:nvSpPr>
        <p:spPr>
          <a:xfrm rot="-5400000">
            <a:off x="1518750" y="3507913"/>
            <a:ext cx="1537200" cy="428100"/>
          </a:xfrm>
          <a:prstGeom prst="blockArc">
            <a:avLst>
              <a:gd fmla="val 10800000" name="adj1"/>
              <a:gd fmla="val 21596485" name="adj2"/>
              <a:gd fmla="val 7057" name="adj3"/>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2"/>
          <p:cNvSpPr/>
          <p:nvPr/>
        </p:nvSpPr>
        <p:spPr>
          <a:xfrm>
            <a:off x="2271200" y="2933538"/>
            <a:ext cx="2783100" cy="71400"/>
          </a:xfrm>
          <a:prstGeom prst="rightArrow">
            <a:avLst>
              <a:gd fmla="val 40756" name="adj1"/>
              <a:gd fmla="val 5087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2"/>
          <p:cNvSpPr/>
          <p:nvPr/>
        </p:nvSpPr>
        <p:spPr>
          <a:xfrm rot="869469">
            <a:off x="2266350" y="4536285"/>
            <a:ext cx="540702" cy="20156"/>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2"/>
          <p:cNvSpPr/>
          <p:nvPr/>
        </p:nvSpPr>
        <p:spPr>
          <a:xfrm rot="-488355">
            <a:off x="2270770" y="4425048"/>
            <a:ext cx="531857" cy="20323"/>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2"/>
          <p:cNvSpPr/>
          <p:nvPr/>
        </p:nvSpPr>
        <p:spPr>
          <a:xfrm rot="-18036">
            <a:off x="2271197" y="4465313"/>
            <a:ext cx="857712" cy="19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2"/>
          <p:cNvSpPr/>
          <p:nvPr/>
        </p:nvSpPr>
        <p:spPr>
          <a:xfrm flipH="1" rot="3032228">
            <a:off x="4875222" y="3060415"/>
            <a:ext cx="244030" cy="213107"/>
          </a:xfrm>
          <a:prstGeom prst="curvedUpArrow">
            <a:avLst>
              <a:gd fmla="val 12790" name="adj1"/>
              <a:gd fmla="val 28456" name="adj2"/>
              <a:gd fmla="val 12824" name="adj3"/>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2"/>
          <p:cNvSpPr/>
          <p:nvPr/>
        </p:nvSpPr>
        <p:spPr>
          <a:xfrm rot="1574218">
            <a:off x="7174183" y="1451739"/>
            <a:ext cx="445164" cy="21735"/>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2"/>
          <p:cNvSpPr txBox="1"/>
          <p:nvPr/>
        </p:nvSpPr>
        <p:spPr>
          <a:xfrm>
            <a:off x="6047263" y="2953363"/>
            <a:ext cx="911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Open Sans"/>
                <a:ea typeface="Open Sans"/>
                <a:cs typeface="Open Sans"/>
                <a:sym typeface="Open Sans"/>
              </a:rPr>
              <a:t>Alternative report methods dependent on reporting type in settings</a:t>
            </a:r>
            <a:endParaRPr sz="700">
              <a:latin typeface="Open Sans"/>
              <a:ea typeface="Open Sans"/>
              <a:cs typeface="Open Sans"/>
              <a:sym typeface="Open Sans"/>
            </a:endParaRPr>
          </a:p>
        </p:txBody>
      </p:sp>
      <p:sp>
        <p:nvSpPr>
          <p:cNvPr id="521" name="Google Shape;521;p52"/>
          <p:cNvSpPr txBox="1"/>
          <p:nvPr/>
        </p:nvSpPr>
        <p:spPr>
          <a:xfrm>
            <a:off x="5760738" y="1500660"/>
            <a:ext cx="6390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Open Sans"/>
                <a:ea typeface="Open Sans"/>
                <a:cs typeface="Open Sans"/>
                <a:sym typeface="Open Sans"/>
              </a:rPr>
              <a:t>Map filters change map overlay but don’t a</a:t>
            </a:r>
            <a:r>
              <a:rPr lang="en-GB" sz="700">
                <a:latin typeface="Open Sans"/>
                <a:ea typeface="Open Sans"/>
                <a:cs typeface="Open Sans"/>
                <a:sym typeface="Open Sans"/>
              </a:rPr>
              <a:t>ffect</a:t>
            </a:r>
            <a:r>
              <a:rPr lang="en-GB" sz="700">
                <a:latin typeface="Open Sans"/>
                <a:ea typeface="Open Sans"/>
                <a:cs typeface="Open Sans"/>
                <a:sym typeface="Open Sans"/>
              </a:rPr>
              <a:t> site navigation</a:t>
            </a:r>
            <a:endParaRPr sz="700">
              <a:latin typeface="Open Sans"/>
              <a:ea typeface="Open Sans"/>
              <a:cs typeface="Open Sans"/>
              <a:sym typeface="Open Sans"/>
            </a:endParaRPr>
          </a:p>
        </p:txBody>
      </p:sp>
      <p:sp>
        <p:nvSpPr>
          <p:cNvPr id="522" name="Google Shape;522;p52"/>
          <p:cNvSpPr txBox="1"/>
          <p:nvPr/>
        </p:nvSpPr>
        <p:spPr>
          <a:xfrm>
            <a:off x="3921479" y="445014"/>
            <a:ext cx="21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Open Sans"/>
                <a:ea typeface="Open Sans"/>
                <a:cs typeface="Open Sans"/>
                <a:sym typeface="Open Sans"/>
              </a:rPr>
              <a:t>A structure diagram to show the structure of the pages included in the MVP wireframe prototype for the app.</a:t>
            </a:r>
            <a:endParaRPr sz="900">
              <a:latin typeface="Open Sans"/>
              <a:ea typeface="Open Sans"/>
              <a:cs typeface="Open Sans"/>
              <a:sym typeface="Open Sans"/>
            </a:endParaRPr>
          </a:p>
        </p:txBody>
      </p:sp>
      <p:sp>
        <p:nvSpPr>
          <p:cNvPr id="523" name="Google Shape;523;p52"/>
          <p:cNvSpPr txBox="1"/>
          <p:nvPr/>
        </p:nvSpPr>
        <p:spPr>
          <a:xfrm>
            <a:off x="7334125" y="1525038"/>
            <a:ext cx="207600" cy="92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GB" sz="600">
                <a:solidFill>
                  <a:schemeClr val="lt1"/>
                </a:solidFill>
                <a:latin typeface="Open Sans"/>
                <a:ea typeface="Open Sans"/>
                <a:cs typeface="Open Sans"/>
                <a:sym typeface="Open Sans"/>
              </a:rPr>
              <a:t>back</a:t>
            </a:r>
            <a:endParaRPr b="1" sz="600">
              <a:solidFill>
                <a:schemeClr val="lt1"/>
              </a:solidFill>
              <a:latin typeface="Open Sans"/>
              <a:ea typeface="Open Sans"/>
              <a:cs typeface="Open Sans"/>
              <a:sym typeface="Open Sans"/>
            </a:endParaRPr>
          </a:p>
        </p:txBody>
      </p:sp>
      <p:sp>
        <p:nvSpPr>
          <p:cNvPr id="524" name="Google Shape;524;p52"/>
          <p:cNvSpPr txBox="1"/>
          <p:nvPr/>
        </p:nvSpPr>
        <p:spPr>
          <a:xfrm>
            <a:off x="7301575" y="3381363"/>
            <a:ext cx="2727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GB" sz="800">
                <a:latin typeface="Open Sans"/>
                <a:ea typeface="Open Sans"/>
                <a:cs typeface="Open Sans"/>
                <a:sym typeface="Open Sans"/>
              </a:rPr>
              <a:t>back</a:t>
            </a:r>
            <a:endParaRPr b="1" sz="8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3"/>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User Feedback</a:t>
            </a:r>
            <a:endParaRPr/>
          </a:p>
        </p:txBody>
      </p:sp>
      <p:sp>
        <p:nvSpPr>
          <p:cNvPr id="530" name="Google Shape;530;p53"/>
          <p:cNvSpPr txBox="1"/>
          <p:nvPr>
            <p:ph idx="1" type="body"/>
          </p:nvPr>
        </p:nvSpPr>
        <p:spPr>
          <a:xfrm>
            <a:off x="311700" y="1100575"/>
            <a:ext cx="8520600" cy="391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held informal discussions </a:t>
            </a:r>
            <a:r>
              <a:rPr lang="en-GB"/>
              <a:t>with</a:t>
            </a:r>
            <a:r>
              <a:rPr lang="en-GB"/>
              <a:t> our peers to gain an insight into how our end users </a:t>
            </a:r>
            <a:r>
              <a:rPr lang="en-GB"/>
              <a:t>would</a:t>
            </a:r>
            <a:r>
              <a:rPr lang="en-GB"/>
              <a:t> respond to our Navigation app design. We displayed our Lo-Fi designs and asked them to discuss their thoughts regarding </a:t>
            </a:r>
            <a:r>
              <a:rPr lang="en-GB"/>
              <a:t>primarily</a:t>
            </a:r>
            <a:r>
              <a:rPr lang="en-GB"/>
              <a:t> the layout and functionality of our current </a:t>
            </a:r>
            <a:r>
              <a:rPr lang="en-GB"/>
              <a:t>product, as the design has yet to be implemented</a:t>
            </a:r>
            <a:r>
              <a:rPr lang="en-GB"/>
              <a:t>. As the login screen was </a:t>
            </a:r>
            <a:r>
              <a:rPr lang="en-GB"/>
              <a:t>synonymous</a:t>
            </a:r>
            <a:r>
              <a:rPr lang="en-GB"/>
              <a:t> </a:t>
            </a:r>
            <a:r>
              <a:rPr lang="en-GB"/>
              <a:t>with the majority of current apps on the market, users felt it was effectively simple and little to no improvement was suggested.</a:t>
            </a:r>
            <a:endParaRPr/>
          </a:p>
          <a:p>
            <a:pPr indent="0" lvl="0" marL="0" rtl="0" algn="l">
              <a:spcBef>
                <a:spcPts val="1200"/>
              </a:spcBef>
              <a:spcAft>
                <a:spcPts val="0"/>
              </a:spcAft>
              <a:buNone/>
            </a:pPr>
            <a:r>
              <a:rPr lang="en-GB"/>
              <a:t>The nature of the app itself has developed into a route and live hazard recording app, which overall the users responded positively. A few users however did bring to our attention that there were already a few apps which possessed similar features. This has been an important step in our process as we do not wish to replicate an already useful tool. When asked if a more social focused app would be of greater use, our peers supported this idea and felt there was a gap in the market for people to meet other fellow cyclists and track their routes.</a:t>
            </a:r>
            <a:endParaRPr/>
          </a:p>
          <a:p>
            <a:pPr indent="0" lvl="0" marL="0" rtl="0" algn="l">
              <a:spcBef>
                <a:spcPts val="1200"/>
              </a:spcBef>
              <a:spcAft>
                <a:spcPts val="0"/>
              </a:spcAft>
              <a:buNone/>
            </a:pPr>
            <a:r>
              <a:rPr lang="en-GB"/>
              <a:t>On the back of these discussions with potential users, we started brainstorming ways to further differentiate our app from the currently available products and to provide novel, useful features. Through this process and further research, we determined that there were new features that we could potentially add to our own app that the others lacked. The strongest idea was some sort of communication feature, which could take various forms. One could be a sort of cyclist social media, in which there would be accounts that you could follow to form a timeline. This feature could also be restricted to be focused on the local area rather than world-wide, allowing users to connect and socialise with their fellow cyclists nearby. Another idea was the ability to see and communicate with other cyclists on the map, being able to see their positions and meet up with them. This might suffer from privacy issues, however, and would have to be an opt-in feature.</a:t>
            </a:r>
            <a:endParaRPr/>
          </a:p>
          <a:p>
            <a:pPr indent="0" lvl="0" marL="0" rtl="0" algn="l">
              <a:spcBef>
                <a:spcPts val="1200"/>
              </a:spcBef>
              <a:spcAft>
                <a:spcPts val="1200"/>
              </a:spcAft>
              <a:buNone/>
            </a:pPr>
            <a:r>
              <a:rPr lang="en-GB"/>
              <a:t>Our current key novel features would be our heatmap concept. A heatmap is overlaid on the map, highlighting, for example, areas where a high amount of bike robberies have occurred, alerting users to places where it might not be safe to leave their bike. The scoring feature of the routes also provides a minor social element to our app.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Scenario Reflection</a:t>
            </a:r>
            <a:endParaRPr/>
          </a:p>
        </p:txBody>
      </p:sp>
      <p:sp>
        <p:nvSpPr>
          <p:cNvPr id="536" name="Google Shape;536;p54"/>
          <p:cNvSpPr txBox="1"/>
          <p:nvPr>
            <p:ph idx="1" type="body"/>
          </p:nvPr>
        </p:nvSpPr>
        <p:spPr>
          <a:xfrm>
            <a:off x="311700" y="1266325"/>
            <a:ext cx="8520600" cy="3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695D46"/>
                </a:solidFill>
              </a:rPr>
              <a:t>Before the reflections, we decided to come up with a name for the app. The aim of the name was to be </a:t>
            </a:r>
            <a:r>
              <a:rPr lang="en-GB">
                <a:solidFill>
                  <a:srgbClr val="695D46"/>
                </a:solidFill>
              </a:rPr>
              <a:t>intuitive</a:t>
            </a:r>
            <a:r>
              <a:rPr lang="en-GB">
                <a:solidFill>
                  <a:srgbClr val="695D46"/>
                </a:solidFill>
              </a:rPr>
              <a:t> for what it does and simple enough that it </a:t>
            </a:r>
            <a:r>
              <a:rPr lang="en-GB">
                <a:solidFill>
                  <a:srgbClr val="695D46"/>
                </a:solidFill>
              </a:rPr>
              <a:t>doesn't</a:t>
            </a:r>
            <a:r>
              <a:rPr lang="en-GB">
                <a:solidFill>
                  <a:srgbClr val="695D46"/>
                </a:solidFill>
              </a:rPr>
              <a:t> deter </a:t>
            </a:r>
            <a:r>
              <a:rPr lang="en-GB">
                <a:solidFill>
                  <a:srgbClr val="695D46"/>
                </a:solidFill>
              </a:rPr>
              <a:t>people</a:t>
            </a:r>
            <a:r>
              <a:rPr lang="en-GB">
                <a:solidFill>
                  <a:srgbClr val="695D46"/>
                </a:solidFill>
              </a:rPr>
              <a:t> away from the app. After some discussions and lots of ideas, we decided upon SafeCycle which it will be known as here on out. We now go through scenarios with our personas using SafeCycle.</a:t>
            </a:r>
            <a:endParaRPr>
              <a:solidFill>
                <a:srgbClr val="695D46"/>
              </a:solidFill>
            </a:endParaRPr>
          </a:p>
          <a:p>
            <a:pPr indent="0" lvl="0" marL="0" rtl="0" algn="l">
              <a:spcBef>
                <a:spcPts val="1200"/>
              </a:spcBef>
              <a:spcAft>
                <a:spcPts val="0"/>
              </a:spcAft>
              <a:buNone/>
            </a:pPr>
            <a:r>
              <a:rPr lang="en-GB">
                <a:solidFill>
                  <a:srgbClr val="695D46"/>
                </a:solidFill>
              </a:rPr>
              <a:t>John has a spare hour on Saturday at 10am after a busy week at work and with his kids over at friends’ houses. He decides to go for a leisurely cycle around town and grabs his phone, wallet, keys, bike and a lock (in case he wants to stop anywhere for </a:t>
            </a:r>
            <a:r>
              <a:rPr lang="en-GB">
                <a:solidFill>
                  <a:srgbClr val="695D46"/>
                </a:solidFill>
              </a:rPr>
              <a:t>awhile</a:t>
            </a:r>
            <a:r>
              <a:rPr lang="en-GB">
                <a:solidFill>
                  <a:srgbClr val="695D46"/>
                </a:solidFill>
              </a:rPr>
              <a:t>). He attaches his phone to his bike and opens </a:t>
            </a:r>
            <a:r>
              <a:rPr lang="en-GB"/>
              <a:t>SafeCycle</a:t>
            </a:r>
            <a:r>
              <a:rPr lang="en-GB">
                <a:solidFill>
                  <a:srgbClr val="695D46"/>
                </a:solidFill>
              </a:rPr>
              <a:t>. On his way into the city centre, he is about to head up his usual route but notices </a:t>
            </a:r>
            <a:r>
              <a:rPr lang="en-GB"/>
              <a:t>SafeCycle</a:t>
            </a:r>
            <a:r>
              <a:rPr lang="en-GB">
                <a:solidFill>
                  <a:srgbClr val="695D46"/>
                </a:solidFill>
              </a:rPr>
              <a:t> is alerting him to construction work blocking the bike lane. He quickly glances at the map to figure out a new route, and proceeds on his cycle. Upon reaching the centre, John decides he’s going to lock his bike up at a bike-park near a cafe he likes. However, </a:t>
            </a:r>
            <a:r>
              <a:rPr lang="en-GB"/>
              <a:t>SafeCycle</a:t>
            </a:r>
            <a:r>
              <a:rPr lang="en-GB">
                <a:solidFill>
                  <a:srgbClr val="695D46"/>
                </a:solidFill>
              </a:rPr>
              <a:t> notifies him that the bike-park has been damaged and is not a safe place to lock his bike. Using </a:t>
            </a:r>
            <a:r>
              <a:rPr lang="en-GB"/>
              <a:t>SafeCycle</a:t>
            </a:r>
            <a:r>
              <a:rPr lang="en-GB">
                <a:solidFill>
                  <a:srgbClr val="695D46"/>
                </a:solidFill>
              </a:rPr>
              <a:t>, he is easily able to find a nearby area that allows for safe locking, and cycles there. He then walks back to the café and relaxes with a cup of coffee.</a:t>
            </a:r>
            <a:endParaRPr>
              <a:solidFill>
                <a:srgbClr val="695D46"/>
              </a:solidFill>
            </a:endParaRPr>
          </a:p>
          <a:p>
            <a:pPr indent="0" lvl="0" marL="0" rtl="0" algn="l">
              <a:spcBef>
                <a:spcPts val="1200"/>
              </a:spcBef>
              <a:spcAft>
                <a:spcPts val="1200"/>
              </a:spcAft>
              <a:buNone/>
            </a:pPr>
            <a:r>
              <a:rPr lang="en-GB">
                <a:solidFill>
                  <a:srgbClr val="695D46"/>
                </a:solidFill>
              </a:rPr>
              <a:t>Emily is a gig-economy food delivery driver who uses her bike to make deliveries. She heads out to work a shift in the middle of Manchester at 5pm on a dark Friday evening - a typically busy time of the week for her - and marks herself available on the delivery apps she uses. She receives her first job quickly - a 3km trip from a McDonalds in the Arndale Centre 1km away - and starts heading over there straight away. She’s unfamiliar with the area she’s working tonight, so she uses </a:t>
            </a:r>
            <a:r>
              <a:rPr lang="en-GB"/>
              <a:t>SafeCycle</a:t>
            </a:r>
            <a:r>
              <a:rPr lang="en-GB">
                <a:solidFill>
                  <a:srgbClr val="695D46"/>
                </a:solidFill>
              </a:rPr>
              <a:t>, which alerts her to an area along the canal with a history of anti-social behaviour, allowing her to avoid it. Emily enters the restaurant and after a few minutes she picks up the order she’s waiting for, loading it into her bag. Before arriving at the customer’s building, she uses </a:t>
            </a:r>
            <a:r>
              <a:rPr lang="en-GB"/>
              <a:t>SafeCycle</a:t>
            </a:r>
            <a:r>
              <a:rPr lang="en-GB">
                <a:solidFill>
                  <a:srgbClr val="695D46"/>
                </a:solidFill>
              </a:rPr>
              <a:t> to find a place to lock up and once there has no issue locking before carrying the delivery up to the customer’s apartment.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Scenario Reflection cont.</a:t>
            </a:r>
            <a:endParaRPr/>
          </a:p>
        </p:txBody>
      </p:sp>
      <p:sp>
        <p:nvSpPr>
          <p:cNvPr id="542" name="Google Shape;542;p5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a:solidFill>
                  <a:srgbClr val="695D46"/>
                </a:solidFill>
              </a:rPr>
              <a:t>Alex is about to set off from his student halls to his first on-campus lecture at the University of Leeds. He decides to ride his bike since he lives 2 miles from campus and he wants to save money rather than taking the bus. He hasn’t ridden to campus yet and has no experience riding a bike in large cities since he grew up in a rural area. However, he has downloaded </a:t>
            </a:r>
            <a:r>
              <a:rPr lang="en-GB"/>
              <a:t>SafeCycle</a:t>
            </a:r>
            <a:r>
              <a:rPr lang="en-GB">
                <a:solidFill>
                  <a:srgbClr val="695D46"/>
                </a:solidFill>
              </a:rPr>
              <a:t> to help him navigate this new city. Yesterday he followed a popular bike route on the app to gain confidence in city cycling. Today, he uses </a:t>
            </a:r>
            <a:r>
              <a:rPr lang="en-GB"/>
              <a:t>SafeCycle</a:t>
            </a:r>
            <a:r>
              <a:rPr lang="en-GB">
                <a:solidFill>
                  <a:srgbClr val="695D46"/>
                </a:solidFill>
              </a:rPr>
              <a:t> to reach the Uni, which tells him of one-way streets and shortcuts to avoid traffic. He arrives on campus and can navigate directly to a bike rack thanks to </a:t>
            </a:r>
            <a:r>
              <a:rPr lang="en-GB"/>
              <a:t>SafeCycle</a:t>
            </a:r>
            <a:r>
              <a:rPr lang="en-GB">
                <a:solidFill>
                  <a:srgbClr val="695D46"/>
                </a:solidFill>
              </a:rPr>
              <a:t>. On his journey back, </a:t>
            </a:r>
            <a:r>
              <a:rPr lang="en-GB"/>
              <a:t>SafeCycle</a:t>
            </a:r>
            <a:r>
              <a:rPr lang="en-GB">
                <a:solidFill>
                  <a:srgbClr val="695D46"/>
                </a:solidFill>
              </a:rPr>
              <a:t> further alerts him of traffic. He arrives home with plenty of time to prepare for the tennis taster session he plans to go to.</a:t>
            </a:r>
            <a:endParaRPr>
              <a:solidFill>
                <a:srgbClr val="695D46"/>
              </a:solidFill>
            </a:endParaRPr>
          </a:p>
          <a:p>
            <a:pPr indent="0" lvl="0" marL="0" rtl="0" algn="l">
              <a:spcBef>
                <a:spcPts val="1200"/>
              </a:spcBef>
              <a:spcAft>
                <a:spcPts val="0"/>
              </a:spcAft>
              <a:buNone/>
            </a:pPr>
            <a:r>
              <a:rPr lang="en-GB">
                <a:solidFill>
                  <a:srgbClr val="695D46"/>
                </a:solidFill>
              </a:rPr>
              <a:t>So based on these scenarios and the use of the </a:t>
            </a:r>
            <a:r>
              <a:rPr lang="en-GB">
                <a:solidFill>
                  <a:srgbClr val="695D46"/>
                </a:solidFill>
              </a:rPr>
              <a:t>the app</a:t>
            </a:r>
            <a:r>
              <a:rPr lang="en-GB">
                <a:solidFill>
                  <a:srgbClr val="695D46"/>
                </a:solidFill>
              </a:rPr>
              <a:t>, it has reassured us of the practicality and </a:t>
            </a:r>
            <a:r>
              <a:rPr lang="en-GB">
                <a:solidFill>
                  <a:srgbClr val="695D46"/>
                </a:solidFill>
              </a:rPr>
              <a:t>usefulness</a:t>
            </a:r>
            <a:r>
              <a:rPr lang="en-GB">
                <a:solidFill>
                  <a:srgbClr val="695D46"/>
                </a:solidFill>
              </a:rPr>
              <a:t> that it will have on our target audience. We see that the idea is feasible and can accurately help users in various different ways as we’d hoped, such as: Alex getting to know new routes better in a new city, John being informed on disruptions on his usual cycling route, and Emily staying alert of dangerous areas which ensures her safety when she works. </a:t>
            </a:r>
            <a:endParaRPr>
              <a:solidFill>
                <a:srgbClr val="695D46"/>
              </a:solidFill>
            </a:endParaRPr>
          </a:p>
          <a:p>
            <a:pPr indent="0" lvl="0" marL="0" rtl="0" algn="l">
              <a:spcBef>
                <a:spcPts val="1200"/>
              </a:spcBef>
              <a:spcAft>
                <a:spcPts val="0"/>
              </a:spcAft>
              <a:buNone/>
            </a:pPr>
            <a:r>
              <a:rPr lang="en-GB">
                <a:solidFill>
                  <a:srgbClr val="695D46"/>
                </a:solidFill>
              </a:rPr>
              <a:t>A future improvement of the app would be a cycle group finder as this would help Alex </a:t>
            </a:r>
            <a:r>
              <a:rPr lang="en-GB">
                <a:solidFill>
                  <a:srgbClr val="695D46"/>
                </a:solidFill>
              </a:rPr>
              <a:t>familiarise</a:t>
            </a:r>
            <a:r>
              <a:rPr lang="en-GB">
                <a:solidFill>
                  <a:srgbClr val="695D46"/>
                </a:solidFill>
              </a:rPr>
              <a:t> himself with the routes at his new university as well as to make new friends. So combining this improvement with the mention of a </a:t>
            </a:r>
            <a:r>
              <a:rPr lang="en-GB">
                <a:solidFill>
                  <a:srgbClr val="695D46"/>
                </a:solidFill>
              </a:rPr>
              <a:t>social</a:t>
            </a:r>
            <a:r>
              <a:rPr lang="en-GB">
                <a:solidFill>
                  <a:srgbClr val="695D46"/>
                </a:solidFill>
              </a:rPr>
              <a:t> timeline from the user feedback, the next stage for this app would include a social media element like Facebook but broken down into smaller, more intuitive areas of the app.</a:t>
            </a:r>
            <a:endParaRPr>
              <a:solidFill>
                <a:srgbClr val="695D46"/>
              </a:solidFill>
            </a:endParaRPr>
          </a:p>
          <a:p>
            <a:pPr indent="0" lvl="0" marL="0" rtl="0" algn="l">
              <a:spcBef>
                <a:spcPts val="120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6"/>
          <p:cNvSpPr txBox="1"/>
          <p:nvPr>
            <p:ph type="title"/>
          </p:nvPr>
        </p:nvSpPr>
        <p:spPr>
          <a:xfrm>
            <a:off x="286350" y="122795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Lo-Fi Concept 2 - Bike Lock</a:t>
            </a:r>
            <a:endParaRPr/>
          </a:p>
        </p:txBody>
      </p:sp>
      <p:sp>
        <p:nvSpPr>
          <p:cNvPr id="548" name="Google Shape;548;p56"/>
          <p:cNvSpPr txBox="1"/>
          <p:nvPr/>
        </p:nvSpPr>
        <p:spPr>
          <a:xfrm>
            <a:off x="1326450" y="2880000"/>
            <a:ext cx="649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D9D9D9"/>
                </a:solidFill>
                <a:latin typeface="Open Sans"/>
                <a:ea typeface="Open Sans"/>
                <a:cs typeface="Open Sans"/>
                <a:sym typeface="Open Sans"/>
              </a:rPr>
              <a:t>Development of the lo-fi bike </a:t>
            </a:r>
            <a:r>
              <a:rPr lang="en-GB">
                <a:solidFill>
                  <a:srgbClr val="D9D9D9"/>
                </a:solidFill>
                <a:latin typeface="Open Sans"/>
                <a:ea typeface="Open Sans"/>
                <a:cs typeface="Open Sans"/>
                <a:sym typeface="Open Sans"/>
              </a:rPr>
              <a:t>lock and getting feedback from focus groups whom are out target audience. </a:t>
            </a:r>
            <a:r>
              <a:rPr lang="en-GB">
                <a:solidFill>
                  <a:srgbClr val="D9D9D9"/>
                </a:solidFill>
                <a:latin typeface="Open Sans"/>
                <a:ea typeface="Open Sans"/>
                <a:cs typeface="Open Sans"/>
                <a:sym typeface="Open Sans"/>
              </a:rPr>
              <a:t> </a:t>
            </a:r>
            <a:endParaRPr>
              <a:solidFill>
                <a:srgbClr val="D9D9D9"/>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57"/>
          <p:cNvPicPr preferRelativeResize="0"/>
          <p:nvPr/>
        </p:nvPicPr>
        <p:blipFill rotWithShape="1">
          <a:blip r:embed="rId3">
            <a:alphaModFix/>
          </a:blip>
          <a:srcRect b="1173" l="3558" r="0" t="8557"/>
          <a:stretch/>
        </p:blipFill>
        <p:spPr>
          <a:xfrm>
            <a:off x="5260200" y="207300"/>
            <a:ext cx="3789224" cy="4728924"/>
          </a:xfrm>
          <a:prstGeom prst="rect">
            <a:avLst/>
          </a:prstGeom>
          <a:noFill/>
          <a:ln>
            <a:noFill/>
          </a:ln>
        </p:spPr>
      </p:pic>
      <p:pic>
        <p:nvPicPr>
          <p:cNvPr id="554" name="Google Shape;554;p57"/>
          <p:cNvPicPr preferRelativeResize="0"/>
          <p:nvPr/>
        </p:nvPicPr>
        <p:blipFill>
          <a:blip r:embed="rId4">
            <a:alphaModFix/>
          </a:blip>
          <a:stretch>
            <a:fillRect/>
          </a:stretch>
        </p:blipFill>
        <p:spPr>
          <a:xfrm>
            <a:off x="3527975" y="2428250"/>
            <a:ext cx="1341825" cy="1359875"/>
          </a:xfrm>
          <a:prstGeom prst="rect">
            <a:avLst/>
          </a:prstGeom>
          <a:noFill/>
          <a:ln>
            <a:noFill/>
          </a:ln>
        </p:spPr>
      </p:pic>
      <p:pic>
        <p:nvPicPr>
          <p:cNvPr id="555" name="Google Shape;555;p57"/>
          <p:cNvPicPr preferRelativeResize="0"/>
          <p:nvPr/>
        </p:nvPicPr>
        <p:blipFill rotWithShape="1">
          <a:blip r:embed="rId5">
            <a:alphaModFix/>
          </a:blip>
          <a:srcRect b="17804" l="30467" r="29896" t="23455"/>
          <a:stretch/>
        </p:blipFill>
        <p:spPr>
          <a:xfrm>
            <a:off x="311700" y="3633925"/>
            <a:ext cx="917539" cy="1359874"/>
          </a:xfrm>
          <a:prstGeom prst="rect">
            <a:avLst/>
          </a:prstGeom>
          <a:noFill/>
          <a:ln>
            <a:noFill/>
          </a:ln>
        </p:spPr>
      </p:pic>
      <p:pic>
        <p:nvPicPr>
          <p:cNvPr id="556" name="Google Shape;556;p57"/>
          <p:cNvPicPr preferRelativeResize="0"/>
          <p:nvPr/>
        </p:nvPicPr>
        <p:blipFill>
          <a:blip r:embed="rId6">
            <a:alphaModFix/>
          </a:blip>
          <a:stretch>
            <a:fillRect/>
          </a:stretch>
        </p:blipFill>
        <p:spPr>
          <a:xfrm>
            <a:off x="2971200" y="3865075"/>
            <a:ext cx="1898600" cy="1128725"/>
          </a:xfrm>
          <a:prstGeom prst="rect">
            <a:avLst/>
          </a:prstGeom>
          <a:noFill/>
          <a:ln>
            <a:noFill/>
          </a:ln>
        </p:spPr>
      </p:pic>
      <p:pic>
        <p:nvPicPr>
          <p:cNvPr id="557" name="Google Shape;557;p57"/>
          <p:cNvPicPr preferRelativeResize="0"/>
          <p:nvPr/>
        </p:nvPicPr>
        <p:blipFill>
          <a:blip r:embed="rId7">
            <a:alphaModFix/>
          </a:blip>
          <a:stretch>
            <a:fillRect/>
          </a:stretch>
        </p:blipFill>
        <p:spPr>
          <a:xfrm>
            <a:off x="1330901" y="3865087"/>
            <a:ext cx="1506904" cy="1128725"/>
          </a:xfrm>
          <a:prstGeom prst="rect">
            <a:avLst/>
          </a:prstGeom>
          <a:noFill/>
          <a:ln>
            <a:noFill/>
          </a:ln>
        </p:spPr>
      </p:pic>
      <p:sp>
        <p:nvSpPr>
          <p:cNvPr id="558" name="Google Shape;558;p57"/>
          <p:cNvSpPr txBox="1"/>
          <p:nvPr>
            <p:ph idx="1" type="body"/>
          </p:nvPr>
        </p:nvSpPr>
        <p:spPr>
          <a:xfrm>
            <a:off x="311700" y="930625"/>
            <a:ext cx="4367700" cy="285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By exploring the different types of bike locks that already exists, we considered ways to upgrade them so that they provide more safety to the bike. </a:t>
            </a:r>
            <a:endParaRPr/>
          </a:p>
          <a:p>
            <a:pPr indent="0" lvl="0" marL="0" rtl="0" algn="l">
              <a:spcBef>
                <a:spcPts val="1200"/>
              </a:spcBef>
              <a:spcAft>
                <a:spcPts val="0"/>
              </a:spcAft>
              <a:buNone/>
            </a:pPr>
            <a:r>
              <a:rPr lang="en-GB"/>
              <a:t>Our initial sketches and ideas was to create the bike lock so that it would need the use of a fob, a card or a small object that would be used to lock and unlock the lock. We want the lock to be able to sense when its been cut which can be done with a live circuit within. This enables the lock to detect theft so that it may send </a:t>
            </a:r>
            <a:br>
              <a:rPr lang="en-GB"/>
            </a:br>
            <a:r>
              <a:rPr lang="en-GB"/>
              <a:t>an alert to notify its owner which may be in </a:t>
            </a:r>
            <a:br>
              <a:rPr lang="en-GB"/>
            </a:br>
            <a:r>
              <a:rPr lang="en-GB"/>
              <a:t>the fob. </a:t>
            </a:r>
            <a:r>
              <a:rPr lang="en-GB"/>
              <a:t>However </a:t>
            </a:r>
            <a:r>
              <a:rPr lang="en-GB"/>
              <a:t>this means that the lock will </a:t>
            </a:r>
            <a:br>
              <a:rPr lang="en-GB"/>
            </a:br>
            <a:r>
              <a:rPr lang="en-GB"/>
              <a:t>need a charging port to maintain this security.</a:t>
            </a:r>
            <a:endParaRPr/>
          </a:p>
          <a:p>
            <a:pPr indent="0" lvl="0" marL="0" rtl="0" algn="l">
              <a:spcBef>
                <a:spcPts val="1200"/>
              </a:spcBef>
              <a:spcAft>
                <a:spcPts val="1200"/>
              </a:spcAft>
              <a:buNone/>
            </a:pPr>
            <a:r>
              <a:rPr lang="en-GB"/>
              <a:t>We also experimented with different lock ideas</a:t>
            </a:r>
            <a:br>
              <a:rPr lang="en-GB"/>
            </a:br>
            <a:r>
              <a:rPr lang="en-GB"/>
              <a:t>shown in the sketches.</a:t>
            </a:r>
            <a:endParaRPr/>
          </a:p>
        </p:txBody>
      </p:sp>
      <p:sp>
        <p:nvSpPr>
          <p:cNvPr id="559" name="Google Shape;559;p57"/>
          <p:cNvSpPr txBox="1"/>
          <p:nvPr>
            <p:ph type="title"/>
          </p:nvPr>
        </p:nvSpPr>
        <p:spPr>
          <a:xfrm>
            <a:off x="311700" y="126625"/>
            <a:ext cx="4701300" cy="8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Early Design Sketches- Bike Lock Iteration 1</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SCAMPER Technique</a:t>
            </a:r>
            <a:endParaRPr/>
          </a:p>
        </p:txBody>
      </p:sp>
      <p:sp>
        <p:nvSpPr>
          <p:cNvPr id="565" name="Google Shape;565;p58"/>
          <p:cNvSpPr txBox="1"/>
          <p:nvPr>
            <p:ph idx="1" type="body"/>
          </p:nvPr>
        </p:nvSpPr>
        <p:spPr>
          <a:xfrm>
            <a:off x="311700" y="1010725"/>
            <a:ext cx="8520600" cy="399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 generate more ideas that were more </a:t>
            </a:r>
            <a:r>
              <a:rPr lang="en-GB"/>
              <a:t>novel</a:t>
            </a:r>
            <a:r>
              <a:rPr lang="en-GB"/>
              <a:t>, we used the SCAMPER </a:t>
            </a:r>
            <a:r>
              <a:rPr lang="en-GB"/>
              <a:t>technique</a:t>
            </a:r>
            <a:r>
              <a:rPr lang="en-GB"/>
              <a:t> to come up with various new ideas that we will sketch and discuss. We summarise the each of the stages as follows:</a:t>
            </a:r>
            <a:endParaRPr/>
          </a:p>
          <a:p>
            <a:pPr indent="-292100" lvl="0" marL="457200" rtl="0" algn="l">
              <a:spcBef>
                <a:spcPts val="1200"/>
              </a:spcBef>
              <a:spcAft>
                <a:spcPts val="0"/>
              </a:spcAft>
              <a:buSzPts val="1000"/>
              <a:buChar char="●"/>
            </a:pPr>
            <a:r>
              <a:rPr b="1" lang="en-GB"/>
              <a:t>Substitute </a:t>
            </a:r>
            <a:r>
              <a:rPr lang="en-GB"/>
              <a:t>- With a normal lock their locking mechanism is simple. So we want to </a:t>
            </a:r>
            <a:r>
              <a:rPr lang="en-GB"/>
              <a:t>develop</a:t>
            </a:r>
            <a:r>
              <a:rPr lang="en-GB"/>
              <a:t> one that has a </a:t>
            </a:r>
            <a:r>
              <a:rPr lang="en-GB"/>
              <a:t>better</a:t>
            </a:r>
            <a:r>
              <a:rPr lang="en-GB"/>
              <a:t> lock system and to replace the need to carry one about. Also instead of an app to track and </a:t>
            </a:r>
            <a:r>
              <a:rPr lang="en-GB"/>
              <a:t>receive</a:t>
            </a:r>
            <a:r>
              <a:rPr lang="en-GB"/>
              <a:t> updates, perhaps something more </a:t>
            </a:r>
            <a:r>
              <a:rPr lang="en-GB"/>
              <a:t>physical</a:t>
            </a:r>
            <a:r>
              <a:rPr lang="en-GB"/>
              <a:t> and practical. This led us to determine ways to replace the usual rubber locks or D/U-locks etc.</a:t>
            </a:r>
            <a:endParaRPr/>
          </a:p>
          <a:p>
            <a:pPr indent="-292100" lvl="0" marL="457200" rtl="0" algn="l">
              <a:spcBef>
                <a:spcPts val="0"/>
              </a:spcBef>
              <a:spcAft>
                <a:spcPts val="0"/>
              </a:spcAft>
              <a:buSzPts val="1000"/>
              <a:buChar char="●"/>
            </a:pPr>
            <a:r>
              <a:rPr b="1" lang="en-GB"/>
              <a:t>Combine </a:t>
            </a:r>
            <a:r>
              <a:rPr lang="en-GB"/>
              <a:t>- A way to store or carry the lock such as on the bike. This enabled us to come up with locks that factored portability as well as practicality.</a:t>
            </a:r>
            <a:endParaRPr/>
          </a:p>
          <a:p>
            <a:pPr indent="-292100" lvl="0" marL="457200" rtl="0" algn="l">
              <a:spcBef>
                <a:spcPts val="0"/>
              </a:spcBef>
              <a:spcAft>
                <a:spcPts val="0"/>
              </a:spcAft>
              <a:buSzPts val="1000"/>
              <a:buChar char="●"/>
            </a:pPr>
            <a:r>
              <a:rPr b="1" lang="en-GB"/>
              <a:t>Adapt </a:t>
            </a:r>
            <a:r>
              <a:rPr lang="en-GB"/>
              <a:t>- </a:t>
            </a:r>
            <a:r>
              <a:rPr lang="en-GB"/>
              <a:t>Features that can be combined within the lock such as built in GPS tracker, an alarm for theft prevention and a fob sensor.</a:t>
            </a:r>
            <a:endParaRPr/>
          </a:p>
          <a:p>
            <a:pPr indent="-292100" lvl="0" marL="457200" rtl="0" algn="l">
              <a:spcBef>
                <a:spcPts val="0"/>
              </a:spcBef>
              <a:spcAft>
                <a:spcPts val="0"/>
              </a:spcAft>
              <a:buSzPts val="1000"/>
              <a:buChar char="●"/>
            </a:pPr>
            <a:r>
              <a:rPr b="1" lang="en-GB"/>
              <a:t>Modify </a:t>
            </a:r>
            <a:r>
              <a:rPr lang="en-GB"/>
              <a:t>- Size of the lock and length of cable, maybe we can change how the cable is designed rather than the usual types of locks. So instead of the cables we used in our first iteration, we want something more compact.</a:t>
            </a:r>
            <a:endParaRPr/>
          </a:p>
          <a:p>
            <a:pPr indent="-292100" lvl="0" marL="457200" rtl="0" algn="l">
              <a:spcBef>
                <a:spcPts val="0"/>
              </a:spcBef>
              <a:spcAft>
                <a:spcPts val="0"/>
              </a:spcAft>
              <a:buSzPts val="1000"/>
              <a:buChar char="●"/>
            </a:pPr>
            <a:r>
              <a:rPr b="1" lang="en-GB"/>
              <a:t>Put to other use </a:t>
            </a:r>
            <a:r>
              <a:rPr lang="en-GB"/>
              <a:t>- A lock that is versatile and has other components so that it may have multiple uses rather than being just a simple lock. Thus we need to incorporate room in our lock design to account for the additional features that would benefit the </a:t>
            </a:r>
            <a:r>
              <a:rPr lang="en-GB"/>
              <a:t>biker.</a:t>
            </a:r>
            <a:endParaRPr/>
          </a:p>
          <a:p>
            <a:pPr indent="-292100" lvl="0" marL="457200" rtl="0" algn="l">
              <a:spcBef>
                <a:spcPts val="0"/>
              </a:spcBef>
              <a:spcAft>
                <a:spcPts val="0"/>
              </a:spcAft>
              <a:buSzPts val="1000"/>
              <a:buChar char="●"/>
            </a:pPr>
            <a:r>
              <a:rPr b="1" lang="en-GB"/>
              <a:t>Eliminate </a:t>
            </a:r>
            <a:r>
              <a:rPr lang="en-GB"/>
              <a:t>- Locks can be a hassle to bring and people may even forget to bring one so we want to mitigate this by designing one that might attach to the bike or easily </a:t>
            </a:r>
            <a:r>
              <a:rPr lang="en-GB"/>
              <a:t>portable</a:t>
            </a:r>
            <a:r>
              <a:rPr lang="en-GB"/>
              <a:t>.</a:t>
            </a:r>
            <a:endParaRPr/>
          </a:p>
          <a:p>
            <a:pPr indent="-292100" lvl="0" marL="457200" rtl="0" algn="l">
              <a:spcBef>
                <a:spcPts val="0"/>
              </a:spcBef>
              <a:spcAft>
                <a:spcPts val="0"/>
              </a:spcAft>
              <a:buSzPts val="1000"/>
              <a:buChar char="●"/>
            </a:pPr>
            <a:r>
              <a:rPr b="1" lang="en-GB"/>
              <a:t>Reverse </a:t>
            </a:r>
            <a:r>
              <a:rPr lang="en-GB"/>
              <a:t>- Instead of the process of locking the bike after its been parked, a way to have the lock ready beforehand so that it’ll be easier to lock when the biker is at their destination. This further </a:t>
            </a:r>
            <a:r>
              <a:rPr lang="en-GB"/>
              <a:t>reinforces</a:t>
            </a:r>
            <a:r>
              <a:rPr lang="en-GB"/>
              <a:t> the idea of a secure portable lock which means our current ideas </a:t>
            </a:r>
            <a:r>
              <a:rPr lang="en-GB"/>
              <a:t>doesn't</a:t>
            </a:r>
            <a:r>
              <a:rPr lang="en-GB"/>
              <a:t> account for this and so we will amend and upgrade them.</a:t>
            </a:r>
            <a:endParaRPr/>
          </a:p>
          <a:p>
            <a:pPr indent="0" lvl="0" marL="0" rtl="0" algn="l">
              <a:spcBef>
                <a:spcPts val="1200"/>
              </a:spcBef>
              <a:spcAft>
                <a:spcPts val="1200"/>
              </a:spcAft>
              <a:buNone/>
            </a:pPr>
            <a:r>
              <a:rPr lang="en-GB"/>
              <a:t>In conclusion, the SCAMPER design technique </a:t>
            </a:r>
            <a:r>
              <a:rPr lang="en-GB"/>
              <a:t>enabled</a:t>
            </a:r>
            <a:r>
              <a:rPr lang="en-GB"/>
              <a:t> us to explore more possibilities and helped in coming up with unique ideas. It encouraged innovation within the group so that we had improved ideas to work upon.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9"/>
          <p:cNvSpPr txBox="1"/>
          <p:nvPr>
            <p:ph idx="1" type="body"/>
          </p:nvPr>
        </p:nvSpPr>
        <p:spPr>
          <a:xfrm>
            <a:off x="311700" y="879575"/>
            <a:ext cx="8520600" cy="4046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t>We went through a variety of ideas based on our SCAMPER for the bike lock which gave us a few consistent components throughout:</a:t>
            </a:r>
            <a:endParaRPr/>
          </a:p>
          <a:p>
            <a:pPr indent="-292100" lvl="0" marL="457200" rtl="0" algn="l">
              <a:lnSpc>
                <a:spcPct val="100000"/>
              </a:lnSpc>
              <a:spcBef>
                <a:spcPts val="1200"/>
              </a:spcBef>
              <a:spcAft>
                <a:spcPts val="0"/>
              </a:spcAft>
              <a:buSzPts val="1000"/>
              <a:buChar char="●"/>
            </a:pPr>
            <a:r>
              <a:rPr lang="en-GB"/>
              <a:t>It should be unlocked with a key fob or key card.</a:t>
            </a:r>
            <a:endParaRPr/>
          </a:p>
          <a:p>
            <a:pPr indent="-292100" lvl="0" marL="457200" rtl="0" algn="l">
              <a:lnSpc>
                <a:spcPct val="100000"/>
              </a:lnSpc>
              <a:spcBef>
                <a:spcPts val="0"/>
              </a:spcBef>
              <a:spcAft>
                <a:spcPts val="0"/>
              </a:spcAft>
              <a:buSzPts val="1000"/>
              <a:buChar char="●"/>
            </a:pPr>
            <a:r>
              <a:rPr lang="en-GB"/>
              <a:t>It should be attached directly to the bike in some way.</a:t>
            </a:r>
            <a:endParaRPr/>
          </a:p>
          <a:p>
            <a:pPr indent="-292100" lvl="0" marL="457200" rtl="0" algn="l">
              <a:lnSpc>
                <a:spcPct val="100000"/>
              </a:lnSpc>
              <a:spcBef>
                <a:spcPts val="0"/>
              </a:spcBef>
              <a:spcAft>
                <a:spcPts val="0"/>
              </a:spcAft>
              <a:buSzPts val="1000"/>
              <a:buChar char="●"/>
            </a:pPr>
            <a:r>
              <a:rPr lang="en-GB"/>
              <a:t>It should alert the owner when broken/cut.</a:t>
            </a:r>
            <a:endParaRPr/>
          </a:p>
          <a:p>
            <a:pPr indent="-292100" lvl="0" marL="457200" rtl="0" algn="l">
              <a:lnSpc>
                <a:spcPct val="100000"/>
              </a:lnSpc>
              <a:spcBef>
                <a:spcPts val="0"/>
              </a:spcBef>
              <a:spcAft>
                <a:spcPts val="0"/>
              </a:spcAft>
              <a:buSzPts val="1000"/>
              <a:buChar char="●"/>
            </a:pPr>
            <a:r>
              <a:rPr lang="en-GB"/>
              <a:t>It should be easy to use and simple to set up.</a:t>
            </a:r>
            <a:endParaRPr/>
          </a:p>
          <a:p>
            <a:pPr indent="0" lvl="0" marL="0" rtl="0" algn="l">
              <a:lnSpc>
                <a:spcPct val="100000"/>
              </a:lnSpc>
              <a:spcBef>
                <a:spcPts val="1200"/>
              </a:spcBef>
              <a:spcAft>
                <a:spcPts val="0"/>
              </a:spcAft>
              <a:buNone/>
            </a:pPr>
            <a:r>
              <a:rPr lang="en-GB"/>
              <a:t>We looked at existing bike locks and adapted them to our ideas, such as replacing the existing lock system with a key fob reader or changing its lock style. However we wanted more to the lock so </a:t>
            </a:r>
            <a:r>
              <a:rPr lang="en-GB"/>
              <a:t>that</a:t>
            </a:r>
            <a:r>
              <a:rPr lang="en-GB"/>
              <a:t> it may be the best lock around and be open for the use to everyone. Thus we considered the portability of the lock and by research and browsing we found that bike locks tend to be </a:t>
            </a:r>
            <a:r>
              <a:rPr lang="en-GB"/>
              <a:t>separate</a:t>
            </a:r>
            <a:r>
              <a:rPr lang="en-GB"/>
              <a:t> from the bike meaning that they must be carried within another container such as a </a:t>
            </a:r>
            <a:r>
              <a:rPr lang="en-GB"/>
              <a:t>backpack. So we explored the idea to have a lock that is easily portable as well providing the maximum security.</a:t>
            </a:r>
            <a:endParaRPr/>
          </a:p>
          <a:p>
            <a:pPr indent="0" lvl="0" marL="0" rtl="0" algn="l">
              <a:lnSpc>
                <a:spcPct val="100000"/>
              </a:lnSpc>
              <a:spcBef>
                <a:spcPts val="1200"/>
              </a:spcBef>
              <a:spcAft>
                <a:spcPts val="0"/>
              </a:spcAft>
              <a:buNone/>
            </a:pPr>
            <a:r>
              <a:rPr lang="en-GB"/>
              <a:t>Additionally we discussed the ways we wanted the lock to alert the owner </a:t>
            </a:r>
            <a:br>
              <a:rPr lang="en-GB"/>
            </a:br>
            <a:r>
              <a:rPr lang="en-GB"/>
              <a:t>by doing a QOC with the basic options that would work.</a:t>
            </a:r>
            <a:endParaRPr/>
          </a:p>
          <a:p>
            <a:pPr indent="0" lvl="0" marL="0" rtl="0" algn="l">
              <a:lnSpc>
                <a:spcPct val="100000"/>
              </a:lnSpc>
              <a:spcBef>
                <a:spcPts val="1200"/>
              </a:spcBef>
              <a:spcAft>
                <a:spcPts val="0"/>
              </a:spcAft>
              <a:buNone/>
            </a:pPr>
            <a:r>
              <a:rPr lang="en-GB"/>
              <a:t>By using the QOC technique we realised that even though an alarm on the</a:t>
            </a:r>
            <a:br>
              <a:rPr lang="en-GB"/>
            </a:br>
            <a:r>
              <a:rPr lang="en-GB"/>
              <a:t>user may be good, it may cause disruptions for them and people around.</a:t>
            </a:r>
            <a:br>
              <a:rPr lang="en-GB"/>
            </a:br>
            <a:r>
              <a:rPr lang="en-GB"/>
              <a:t>So the best way to alert the user was visually so we decided to have a light</a:t>
            </a:r>
            <a:br>
              <a:rPr lang="en-GB"/>
            </a:br>
            <a:r>
              <a:rPr lang="en-GB"/>
              <a:t>on the fob to demonstrate this.</a:t>
            </a:r>
            <a:endParaRPr/>
          </a:p>
          <a:p>
            <a:pPr indent="0" lvl="0" marL="0" rtl="0" algn="l">
              <a:lnSpc>
                <a:spcPct val="100000"/>
              </a:lnSpc>
              <a:spcBef>
                <a:spcPts val="1200"/>
              </a:spcBef>
              <a:spcAft>
                <a:spcPts val="1200"/>
              </a:spcAft>
              <a:buNone/>
            </a:pPr>
            <a:r>
              <a:rPr lang="en-GB"/>
              <a:t>We will also consider combining various ways so that it may provide an </a:t>
            </a:r>
            <a:br>
              <a:rPr lang="en-GB"/>
            </a:br>
            <a:r>
              <a:rPr lang="en-GB"/>
              <a:t>optimal way that alerts the user in time.</a:t>
            </a:r>
            <a:endParaRPr/>
          </a:p>
        </p:txBody>
      </p:sp>
      <p:pic>
        <p:nvPicPr>
          <p:cNvPr id="571" name="Google Shape;571;p59"/>
          <p:cNvPicPr preferRelativeResize="0"/>
          <p:nvPr/>
        </p:nvPicPr>
        <p:blipFill rotWithShape="1">
          <a:blip r:embed="rId3">
            <a:alphaModFix/>
          </a:blip>
          <a:srcRect b="28821" l="3095" r="1054" t="9461"/>
          <a:stretch/>
        </p:blipFill>
        <p:spPr>
          <a:xfrm>
            <a:off x="4926350" y="2896750"/>
            <a:ext cx="3846252" cy="1857423"/>
          </a:xfrm>
          <a:prstGeom prst="rect">
            <a:avLst/>
          </a:prstGeom>
          <a:noFill/>
          <a:ln>
            <a:noFill/>
          </a:ln>
        </p:spPr>
      </p:pic>
      <p:sp>
        <p:nvSpPr>
          <p:cNvPr id="572" name="Google Shape;572;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Early Design Notes- Bike Lock</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60"/>
          <p:cNvPicPr preferRelativeResize="0"/>
          <p:nvPr/>
        </p:nvPicPr>
        <p:blipFill rotWithShape="1">
          <a:blip r:embed="rId3">
            <a:alphaModFix/>
          </a:blip>
          <a:srcRect b="6412" l="0" r="4888" t="1853"/>
          <a:stretch/>
        </p:blipFill>
        <p:spPr>
          <a:xfrm>
            <a:off x="5278275" y="200450"/>
            <a:ext cx="3554024" cy="4570900"/>
          </a:xfrm>
          <a:prstGeom prst="rect">
            <a:avLst/>
          </a:prstGeom>
          <a:noFill/>
          <a:ln>
            <a:noFill/>
          </a:ln>
        </p:spPr>
      </p:pic>
      <p:pic>
        <p:nvPicPr>
          <p:cNvPr id="578" name="Google Shape;578;p60"/>
          <p:cNvPicPr preferRelativeResize="0"/>
          <p:nvPr/>
        </p:nvPicPr>
        <p:blipFill>
          <a:blip r:embed="rId4">
            <a:alphaModFix/>
          </a:blip>
          <a:stretch>
            <a:fillRect/>
          </a:stretch>
        </p:blipFill>
        <p:spPr>
          <a:xfrm>
            <a:off x="3674162" y="2166873"/>
            <a:ext cx="1531150" cy="1531178"/>
          </a:xfrm>
          <a:prstGeom prst="rect">
            <a:avLst/>
          </a:prstGeom>
          <a:noFill/>
          <a:ln>
            <a:noFill/>
          </a:ln>
        </p:spPr>
      </p:pic>
      <p:pic>
        <p:nvPicPr>
          <p:cNvPr id="579" name="Google Shape;579;p60"/>
          <p:cNvPicPr preferRelativeResize="0"/>
          <p:nvPr/>
        </p:nvPicPr>
        <p:blipFill>
          <a:blip r:embed="rId5">
            <a:alphaModFix/>
          </a:blip>
          <a:stretch>
            <a:fillRect/>
          </a:stretch>
        </p:blipFill>
        <p:spPr>
          <a:xfrm>
            <a:off x="3747876" y="3279250"/>
            <a:ext cx="1383724" cy="1729675"/>
          </a:xfrm>
          <a:prstGeom prst="rect">
            <a:avLst/>
          </a:prstGeom>
          <a:noFill/>
          <a:ln>
            <a:noFill/>
          </a:ln>
        </p:spPr>
      </p:pic>
      <p:pic>
        <p:nvPicPr>
          <p:cNvPr id="580" name="Google Shape;580;p60"/>
          <p:cNvPicPr preferRelativeResize="0"/>
          <p:nvPr/>
        </p:nvPicPr>
        <p:blipFill rotWithShape="1">
          <a:blip r:embed="rId6">
            <a:alphaModFix/>
          </a:blip>
          <a:srcRect b="0" l="0" r="16289" t="0"/>
          <a:stretch/>
        </p:blipFill>
        <p:spPr>
          <a:xfrm>
            <a:off x="3692875" y="740625"/>
            <a:ext cx="1493725" cy="1729675"/>
          </a:xfrm>
          <a:prstGeom prst="rect">
            <a:avLst/>
          </a:prstGeom>
          <a:noFill/>
          <a:ln>
            <a:noFill/>
          </a:ln>
        </p:spPr>
      </p:pic>
      <p:sp>
        <p:nvSpPr>
          <p:cNvPr id="581" name="Google Shape;581;p60"/>
          <p:cNvSpPr txBox="1"/>
          <p:nvPr>
            <p:ph idx="1" type="body"/>
          </p:nvPr>
        </p:nvSpPr>
        <p:spPr>
          <a:xfrm>
            <a:off x="311675" y="950250"/>
            <a:ext cx="3436200" cy="4095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After the QOC and using the concepts that we generated from our SCAMPER, we created new sketches to visualise these designs.</a:t>
            </a:r>
            <a:endParaRPr/>
          </a:p>
          <a:p>
            <a:pPr indent="0" lvl="0" marL="0" rtl="0" algn="l">
              <a:spcBef>
                <a:spcPts val="1200"/>
              </a:spcBef>
              <a:spcAft>
                <a:spcPts val="0"/>
              </a:spcAft>
              <a:buNone/>
            </a:pPr>
            <a:r>
              <a:rPr lang="en-GB"/>
              <a:t>We’ve decided to use a metal cable like lock so that it is retractable inside the lock which accounts for the</a:t>
            </a:r>
            <a:r>
              <a:rPr lang="en-GB"/>
              <a:t> easy store that was required based on our SCAMPER</a:t>
            </a:r>
            <a:r>
              <a:rPr lang="en-GB"/>
              <a:t>. </a:t>
            </a:r>
            <a:r>
              <a:rPr lang="en-GB"/>
              <a:t>Additionally</a:t>
            </a:r>
            <a:r>
              <a:rPr lang="en-GB"/>
              <a:t> the lock will be secured onto the bike securely for ease of transport. This means less hassle for the owner of the bike as they no longer need to bring a </a:t>
            </a:r>
            <a:r>
              <a:rPr lang="en-GB"/>
              <a:t>separate</a:t>
            </a:r>
            <a:r>
              <a:rPr lang="en-GB"/>
              <a:t> lock or two </a:t>
            </a:r>
            <a:r>
              <a:rPr lang="en-GB"/>
              <a:t>every time</a:t>
            </a:r>
            <a:r>
              <a:rPr lang="en-GB"/>
              <a:t> they travel.</a:t>
            </a:r>
            <a:endParaRPr/>
          </a:p>
          <a:p>
            <a:pPr indent="0" lvl="0" marL="0" rtl="0" algn="l">
              <a:spcBef>
                <a:spcPts val="1200"/>
              </a:spcBef>
              <a:spcAft>
                <a:spcPts val="0"/>
              </a:spcAft>
              <a:buNone/>
            </a:pPr>
            <a:r>
              <a:rPr lang="en-GB"/>
              <a:t>Fob detection on the side of the lock to </a:t>
            </a:r>
            <a:r>
              <a:rPr lang="en-GB"/>
              <a:t>securely</a:t>
            </a:r>
            <a:r>
              <a:rPr lang="en-GB"/>
              <a:t> </a:t>
            </a:r>
            <a:r>
              <a:rPr lang="en-GB"/>
              <a:t>fully</a:t>
            </a:r>
            <a:r>
              <a:rPr lang="en-GB"/>
              <a:t> lock the cable in once it has been coiled around the </a:t>
            </a:r>
            <a:r>
              <a:rPr lang="en-GB"/>
              <a:t>necessary</a:t>
            </a:r>
            <a:r>
              <a:rPr lang="en-GB"/>
              <a:t> areas of the bike such as the wheel and frame.</a:t>
            </a:r>
            <a:endParaRPr/>
          </a:p>
          <a:p>
            <a:pPr indent="0" lvl="0" marL="0" rtl="0" algn="l">
              <a:spcBef>
                <a:spcPts val="1200"/>
              </a:spcBef>
              <a:spcAft>
                <a:spcPts val="0"/>
              </a:spcAft>
              <a:buNone/>
            </a:pPr>
            <a:r>
              <a:rPr lang="en-GB"/>
              <a:t>The fob will be </a:t>
            </a:r>
            <a:r>
              <a:rPr lang="en-GB"/>
              <a:t>separate</a:t>
            </a:r>
            <a:r>
              <a:rPr lang="en-GB"/>
              <a:t> such that it may be placed upon keys rather than a </a:t>
            </a:r>
            <a:r>
              <a:rPr lang="en-GB"/>
              <a:t>separate</a:t>
            </a:r>
            <a:r>
              <a:rPr lang="en-GB"/>
              <a:t> device that needs to be carried. The fob will be a </a:t>
            </a:r>
            <a:r>
              <a:rPr lang="en-GB"/>
              <a:t>receiver</a:t>
            </a:r>
            <a:r>
              <a:rPr lang="en-GB"/>
              <a:t> on the </a:t>
            </a:r>
            <a:r>
              <a:rPr lang="en-GB"/>
              <a:t>safely</a:t>
            </a:r>
            <a:r>
              <a:rPr lang="en-GB"/>
              <a:t> of the bike and will display this information to the owner by lights corresponding to various statuses.</a:t>
            </a:r>
            <a:endParaRPr/>
          </a:p>
          <a:p>
            <a:pPr indent="0" lvl="0" marL="0" rtl="0" algn="l">
              <a:spcBef>
                <a:spcPts val="1200"/>
              </a:spcBef>
              <a:spcAft>
                <a:spcPts val="1200"/>
              </a:spcAft>
              <a:buNone/>
            </a:pPr>
            <a:r>
              <a:rPr lang="en-GB"/>
              <a:t>Therefore by using SCAMPER, we were able to improve our idea dramatically meaning an ease of use for our personas.</a:t>
            </a:r>
            <a:endParaRPr/>
          </a:p>
        </p:txBody>
      </p:sp>
      <p:sp>
        <p:nvSpPr>
          <p:cNvPr id="582" name="Google Shape;582;p60"/>
          <p:cNvSpPr txBox="1"/>
          <p:nvPr>
            <p:ph type="title"/>
          </p:nvPr>
        </p:nvSpPr>
        <p:spPr>
          <a:xfrm>
            <a:off x="311700" y="126625"/>
            <a:ext cx="4701300" cy="8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Early Design Sketches- Bike Lock Iteration 2</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1"/>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Six Thinking Hats</a:t>
            </a:r>
            <a:endParaRPr/>
          </a:p>
        </p:txBody>
      </p:sp>
      <p:sp>
        <p:nvSpPr>
          <p:cNvPr id="588" name="Google Shape;588;p61"/>
          <p:cNvSpPr txBox="1"/>
          <p:nvPr>
            <p:ph idx="1" type="body"/>
          </p:nvPr>
        </p:nvSpPr>
        <p:spPr>
          <a:xfrm>
            <a:off x="1231300" y="1432650"/>
            <a:ext cx="3336600" cy="76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“Features such as the light display and text message are useful and the idea is practical as the lock would </a:t>
            </a:r>
            <a:r>
              <a:rPr lang="en-GB"/>
              <a:t>theoretically</a:t>
            </a:r>
            <a:r>
              <a:rPr lang="en-GB"/>
              <a:t> work”</a:t>
            </a:r>
            <a:endParaRPr/>
          </a:p>
        </p:txBody>
      </p:sp>
      <p:pic>
        <p:nvPicPr>
          <p:cNvPr id="589" name="Google Shape;589;p61"/>
          <p:cNvPicPr preferRelativeResize="0"/>
          <p:nvPr/>
        </p:nvPicPr>
        <p:blipFill rotWithShape="1">
          <a:blip r:embed="rId3">
            <a:alphaModFix/>
          </a:blip>
          <a:srcRect b="53170" l="11078" r="65670" t="11301"/>
          <a:stretch/>
        </p:blipFill>
        <p:spPr>
          <a:xfrm>
            <a:off x="421950" y="1432650"/>
            <a:ext cx="712101" cy="769374"/>
          </a:xfrm>
          <a:prstGeom prst="rect">
            <a:avLst/>
          </a:prstGeom>
          <a:noFill/>
          <a:ln>
            <a:noFill/>
          </a:ln>
        </p:spPr>
      </p:pic>
      <p:pic>
        <p:nvPicPr>
          <p:cNvPr id="590" name="Google Shape;590;p61"/>
          <p:cNvPicPr preferRelativeResize="0"/>
          <p:nvPr/>
        </p:nvPicPr>
        <p:blipFill rotWithShape="1">
          <a:blip r:embed="rId3">
            <a:alphaModFix/>
          </a:blip>
          <a:srcRect b="53167" l="37384" r="39365" t="11304"/>
          <a:stretch/>
        </p:blipFill>
        <p:spPr>
          <a:xfrm>
            <a:off x="421963" y="2202030"/>
            <a:ext cx="712101" cy="769374"/>
          </a:xfrm>
          <a:prstGeom prst="rect">
            <a:avLst/>
          </a:prstGeom>
          <a:noFill/>
          <a:ln>
            <a:noFill/>
          </a:ln>
        </p:spPr>
      </p:pic>
      <p:pic>
        <p:nvPicPr>
          <p:cNvPr id="591" name="Google Shape;591;p61"/>
          <p:cNvPicPr preferRelativeResize="0"/>
          <p:nvPr/>
        </p:nvPicPr>
        <p:blipFill rotWithShape="1">
          <a:blip r:embed="rId3">
            <a:alphaModFix/>
          </a:blip>
          <a:srcRect b="53874" l="63761" r="12987" t="10597"/>
          <a:stretch/>
        </p:blipFill>
        <p:spPr>
          <a:xfrm>
            <a:off x="421953" y="2971405"/>
            <a:ext cx="712101" cy="769374"/>
          </a:xfrm>
          <a:prstGeom prst="rect">
            <a:avLst/>
          </a:prstGeom>
          <a:noFill/>
          <a:ln>
            <a:noFill/>
          </a:ln>
        </p:spPr>
      </p:pic>
      <p:pic>
        <p:nvPicPr>
          <p:cNvPr id="592" name="Google Shape;592;p61"/>
          <p:cNvPicPr preferRelativeResize="0"/>
          <p:nvPr/>
        </p:nvPicPr>
        <p:blipFill rotWithShape="1">
          <a:blip r:embed="rId3">
            <a:alphaModFix/>
          </a:blip>
          <a:srcRect b="13642" l="12069" r="64680" t="50829"/>
          <a:stretch/>
        </p:blipFill>
        <p:spPr>
          <a:xfrm>
            <a:off x="4725589" y="1432648"/>
            <a:ext cx="712101" cy="769374"/>
          </a:xfrm>
          <a:prstGeom prst="rect">
            <a:avLst/>
          </a:prstGeom>
          <a:noFill/>
          <a:ln>
            <a:noFill/>
          </a:ln>
        </p:spPr>
      </p:pic>
      <p:pic>
        <p:nvPicPr>
          <p:cNvPr id="593" name="Google Shape;593;p61"/>
          <p:cNvPicPr preferRelativeResize="0"/>
          <p:nvPr/>
        </p:nvPicPr>
        <p:blipFill rotWithShape="1">
          <a:blip r:embed="rId3">
            <a:alphaModFix/>
          </a:blip>
          <a:srcRect b="13347" l="39611" r="37137" t="51124"/>
          <a:stretch/>
        </p:blipFill>
        <p:spPr>
          <a:xfrm>
            <a:off x="4755548" y="2202020"/>
            <a:ext cx="712101" cy="769374"/>
          </a:xfrm>
          <a:prstGeom prst="rect">
            <a:avLst/>
          </a:prstGeom>
          <a:noFill/>
          <a:ln>
            <a:noFill/>
          </a:ln>
        </p:spPr>
      </p:pic>
      <p:pic>
        <p:nvPicPr>
          <p:cNvPr id="594" name="Google Shape;594;p61"/>
          <p:cNvPicPr preferRelativeResize="0"/>
          <p:nvPr/>
        </p:nvPicPr>
        <p:blipFill rotWithShape="1">
          <a:blip r:embed="rId3">
            <a:alphaModFix/>
          </a:blip>
          <a:srcRect b="13990" l="65496" r="11253" t="50481"/>
          <a:stretch/>
        </p:blipFill>
        <p:spPr>
          <a:xfrm>
            <a:off x="4755545" y="2971401"/>
            <a:ext cx="712101" cy="769374"/>
          </a:xfrm>
          <a:prstGeom prst="rect">
            <a:avLst/>
          </a:prstGeom>
          <a:noFill/>
          <a:ln>
            <a:noFill/>
          </a:ln>
        </p:spPr>
      </p:pic>
      <p:sp>
        <p:nvSpPr>
          <p:cNvPr id="595" name="Google Shape;595;p61"/>
          <p:cNvSpPr txBox="1"/>
          <p:nvPr>
            <p:ph idx="1" type="body"/>
          </p:nvPr>
        </p:nvSpPr>
        <p:spPr>
          <a:xfrm>
            <a:off x="311700" y="929425"/>
            <a:ext cx="8520600" cy="60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To get different perspectives for our ideas, we used the 6 hat technique where we assigned 1 or 2 hats to each of us then went through some of our ideas to investigate any possible issues. An example of this is for the idea of a portable lock attached to a </a:t>
            </a:r>
            <a:r>
              <a:rPr lang="en-GB"/>
              <a:t>bike</a:t>
            </a:r>
            <a:r>
              <a:rPr lang="en-GB"/>
              <a:t> with fob features.</a:t>
            </a:r>
            <a:endParaRPr/>
          </a:p>
        </p:txBody>
      </p:sp>
      <p:sp>
        <p:nvSpPr>
          <p:cNvPr id="596" name="Google Shape;596;p61"/>
          <p:cNvSpPr txBox="1"/>
          <p:nvPr>
            <p:ph idx="1" type="body"/>
          </p:nvPr>
        </p:nvSpPr>
        <p:spPr>
          <a:xfrm>
            <a:off x="311700" y="3638600"/>
            <a:ext cx="8520600" cy="135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Through the use of </a:t>
            </a:r>
            <a:r>
              <a:rPr lang="en-GB"/>
              <a:t>the</a:t>
            </a:r>
            <a:r>
              <a:rPr lang="en-GB"/>
              <a:t> 6 thinking hats, we were able to identify any </a:t>
            </a:r>
            <a:r>
              <a:rPr lang="en-GB"/>
              <a:t>potential</a:t>
            </a:r>
            <a:r>
              <a:rPr lang="en-GB"/>
              <a:t> problems such as the fear of the wire being cut. To resolve this, we want to ensure that the cable is made from a suitably strong metal </a:t>
            </a:r>
            <a:r>
              <a:rPr lang="en-GB"/>
              <a:t>along with having the wire retractable. Addi</a:t>
            </a:r>
            <a:r>
              <a:rPr lang="en-GB"/>
              <a:t>tionally the alarm will trigger if the wire gets cut which acts as another </a:t>
            </a:r>
            <a:r>
              <a:rPr lang="en-GB"/>
              <a:t>deterrent</a:t>
            </a:r>
            <a:r>
              <a:rPr lang="en-GB"/>
              <a:t>. The idea of a unique device/item that we got from the 6 thinking hats may be good for the further development of the product in the future however is not </a:t>
            </a:r>
            <a:r>
              <a:rPr lang="en-GB"/>
              <a:t>necessary</a:t>
            </a:r>
            <a:r>
              <a:rPr lang="en-GB"/>
              <a:t> as a fob can be easily put onto keys and still accomplishes the same features. We were able to discuss the different views and </a:t>
            </a:r>
            <a:r>
              <a:rPr lang="en-GB"/>
              <a:t>incorporate</a:t>
            </a:r>
            <a:r>
              <a:rPr lang="en-GB"/>
              <a:t> the changes for our design and </a:t>
            </a:r>
            <a:r>
              <a:rPr lang="en-GB"/>
              <a:t>physical</a:t>
            </a:r>
            <a:r>
              <a:rPr lang="en-GB"/>
              <a:t> prototype so that we can further </a:t>
            </a:r>
            <a:r>
              <a:rPr lang="en-GB"/>
              <a:t>experiment</a:t>
            </a:r>
            <a:r>
              <a:rPr lang="en-GB"/>
              <a:t> and develop upon our idea.</a:t>
            </a:r>
            <a:endParaRPr/>
          </a:p>
        </p:txBody>
      </p:sp>
      <p:sp>
        <p:nvSpPr>
          <p:cNvPr id="597" name="Google Shape;597;p61"/>
          <p:cNvSpPr txBox="1"/>
          <p:nvPr>
            <p:ph idx="1" type="body"/>
          </p:nvPr>
        </p:nvSpPr>
        <p:spPr>
          <a:xfrm>
            <a:off x="1231300" y="2232125"/>
            <a:ext cx="3336600" cy="76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“Instead of a fob, could have a </a:t>
            </a:r>
            <a:r>
              <a:rPr lang="en-GB"/>
              <a:t>separate</a:t>
            </a:r>
            <a:r>
              <a:rPr lang="en-GB"/>
              <a:t> small device that connects to the bike directly and can program the different features instead.”</a:t>
            </a:r>
            <a:endParaRPr/>
          </a:p>
        </p:txBody>
      </p:sp>
      <p:sp>
        <p:nvSpPr>
          <p:cNvPr id="598" name="Google Shape;598;p61"/>
          <p:cNvSpPr txBox="1"/>
          <p:nvPr>
            <p:ph idx="1" type="body"/>
          </p:nvPr>
        </p:nvSpPr>
        <p:spPr>
          <a:xfrm>
            <a:off x="1231300" y="2971337"/>
            <a:ext cx="3336600" cy="76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“Great to have the lock to be more portable! Makes it easy to use.”</a:t>
            </a:r>
            <a:endParaRPr/>
          </a:p>
        </p:txBody>
      </p:sp>
      <p:sp>
        <p:nvSpPr>
          <p:cNvPr id="599" name="Google Shape;599;p61"/>
          <p:cNvSpPr txBox="1"/>
          <p:nvPr>
            <p:ph idx="1" type="body"/>
          </p:nvPr>
        </p:nvSpPr>
        <p:spPr>
          <a:xfrm>
            <a:off x="5595400" y="1402675"/>
            <a:ext cx="3336600" cy="76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“With a thinner cable, won’t it be easily cut? What is the range of the fob?”</a:t>
            </a:r>
            <a:endParaRPr/>
          </a:p>
        </p:txBody>
      </p:sp>
      <p:sp>
        <p:nvSpPr>
          <p:cNvPr id="600" name="Google Shape;600;p61"/>
          <p:cNvSpPr txBox="1"/>
          <p:nvPr>
            <p:ph idx="1" type="body"/>
          </p:nvPr>
        </p:nvSpPr>
        <p:spPr>
          <a:xfrm>
            <a:off x="5595400" y="2232125"/>
            <a:ext cx="3336600" cy="76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 like the idea of this lock, would be useful for me. Also like that I can carry the fob on my keys.”</a:t>
            </a:r>
            <a:endParaRPr/>
          </a:p>
        </p:txBody>
      </p:sp>
      <p:sp>
        <p:nvSpPr>
          <p:cNvPr id="601" name="Google Shape;601;p61"/>
          <p:cNvSpPr txBox="1"/>
          <p:nvPr>
            <p:ph idx="1" type="body"/>
          </p:nvPr>
        </p:nvSpPr>
        <p:spPr>
          <a:xfrm>
            <a:off x="5595400" y="2971325"/>
            <a:ext cx="3336600" cy="76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“Got to build a </a:t>
            </a:r>
            <a:r>
              <a:rPr lang="en-GB"/>
              <a:t>prototype</a:t>
            </a:r>
            <a:r>
              <a:rPr lang="en-GB"/>
              <a:t> and test out what features can be included as well as the installation on the bike.”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286350" y="122795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Initial Ideas</a:t>
            </a:r>
            <a:endParaRPr/>
          </a:p>
        </p:txBody>
      </p:sp>
      <p:sp>
        <p:nvSpPr>
          <p:cNvPr id="101" name="Google Shape;101;p17"/>
          <p:cNvSpPr txBox="1"/>
          <p:nvPr/>
        </p:nvSpPr>
        <p:spPr>
          <a:xfrm>
            <a:off x="1326450" y="2880000"/>
            <a:ext cx="649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D9D9D9"/>
                </a:solidFill>
                <a:latin typeface="Open Sans"/>
                <a:ea typeface="Open Sans"/>
                <a:cs typeface="Open Sans"/>
                <a:sym typeface="Open Sans"/>
              </a:rPr>
              <a:t>We generated a list of all our ideas and began exploring the possible categories of interest based on our </a:t>
            </a:r>
            <a:r>
              <a:rPr lang="en-GB">
                <a:solidFill>
                  <a:srgbClr val="D9D9D9"/>
                </a:solidFill>
                <a:latin typeface="Open Sans"/>
                <a:ea typeface="Open Sans"/>
                <a:cs typeface="Open Sans"/>
                <a:sym typeface="Open Sans"/>
              </a:rPr>
              <a:t>knowledge</a:t>
            </a:r>
            <a:r>
              <a:rPr lang="en-GB">
                <a:solidFill>
                  <a:srgbClr val="D9D9D9"/>
                </a:solidFill>
                <a:latin typeface="Open Sans"/>
                <a:ea typeface="Open Sans"/>
                <a:cs typeface="Open Sans"/>
                <a:sym typeface="Open Sans"/>
              </a:rPr>
              <a:t> and experience with cycling.</a:t>
            </a:r>
            <a:endParaRPr>
              <a:solidFill>
                <a:srgbClr val="D9D9D9"/>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2"/>
          <p:cNvSpPr txBox="1"/>
          <p:nvPr>
            <p:ph idx="1" type="body"/>
          </p:nvPr>
        </p:nvSpPr>
        <p:spPr>
          <a:xfrm>
            <a:off x="311700" y="849650"/>
            <a:ext cx="8520600" cy="42639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a:t>Based on our sketches and design techniques, we built a lo-fi prototype to experiment with </a:t>
            </a:r>
            <a:r>
              <a:rPr lang="en-GB"/>
              <a:t>and</a:t>
            </a:r>
            <a:r>
              <a:rPr lang="en-GB"/>
              <a:t> to physically view our idea. This method will give us more insight on the practicality of </a:t>
            </a:r>
            <a:r>
              <a:rPr lang="en-GB"/>
              <a:t>the</a:t>
            </a:r>
            <a:r>
              <a:rPr lang="en-GB"/>
              <a:t> design. Along with exploring the size and </a:t>
            </a:r>
            <a:r>
              <a:rPr lang="en-GB"/>
              <a:t>physical</a:t>
            </a:r>
            <a:r>
              <a:rPr lang="en-GB"/>
              <a:t> </a:t>
            </a:r>
            <a:r>
              <a:rPr lang="en-GB"/>
              <a:t>attributes</a:t>
            </a:r>
            <a:r>
              <a:rPr lang="en-GB"/>
              <a:t> of the lock.</a:t>
            </a:r>
            <a:endParaRPr/>
          </a:p>
          <a:p>
            <a:pPr indent="0" lvl="0" marL="0" rtl="0" algn="l">
              <a:lnSpc>
                <a:spcPct val="100000"/>
              </a:lnSpc>
              <a:spcBef>
                <a:spcPts val="1200"/>
              </a:spcBef>
              <a:spcAft>
                <a:spcPts val="0"/>
              </a:spcAft>
              <a:buNone/>
            </a:pPr>
            <a:r>
              <a:rPr lang="en-GB"/>
              <a:t>We </a:t>
            </a:r>
            <a:r>
              <a:rPr lang="en-GB"/>
              <a:t>designed</a:t>
            </a:r>
            <a:r>
              <a:rPr lang="en-GB"/>
              <a:t> the </a:t>
            </a:r>
            <a:r>
              <a:rPr lang="en-GB"/>
              <a:t>physical</a:t>
            </a:r>
            <a:r>
              <a:rPr lang="en-GB"/>
              <a:t> prototype based on the key concepts of our lock gathered </a:t>
            </a:r>
            <a:br>
              <a:rPr lang="en-GB"/>
            </a:br>
            <a:r>
              <a:rPr lang="en-GB"/>
              <a:t>t</a:t>
            </a:r>
            <a:r>
              <a:rPr lang="en-GB"/>
              <a:t>hrough our sketches and improvements from SCAMPER and 6 thinking hats</a:t>
            </a:r>
            <a:br>
              <a:rPr lang="en-GB"/>
            </a:br>
            <a:r>
              <a:rPr lang="en-GB"/>
              <a:t>which are:</a:t>
            </a:r>
            <a:endParaRPr/>
          </a:p>
          <a:p>
            <a:pPr indent="-292100" lvl="0" marL="457200" rtl="0" algn="l">
              <a:lnSpc>
                <a:spcPct val="100000"/>
              </a:lnSpc>
              <a:spcBef>
                <a:spcPts val="1200"/>
              </a:spcBef>
              <a:spcAft>
                <a:spcPts val="0"/>
              </a:spcAft>
              <a:buSzPts val="1000"/>
              <a:buChar char="●"/>
            </a:pPr>
            <a:r>
              <a:rPr lang="en-GB"/>
              <a:t>Wire reel thats retractable for </a:t>
            </a:r>
            <a:r>
              <a:rPr lang="en-GB"/>
              <a:t>security</a:t>
            </a:r>
            <a:r>
              <a:rPr lang="en-GB"/>
              <a:t> and portability.</a:t>
            </a:r>
            <a:endParaRPr/>
          </a:p>
          <a:p>
            <a:pPr indent="-292100" lvl="0" marL="457200" rtl="0" algn="l">
              <a:lnSpc>
                <a:spcPct val="100000"/>
              </a:lnSpc>
              <a:spcBef>
                <a:spcPts val="0"/>
              </a:spcBef>
              <a:spcAft>
                <a:spcPts val="0"/>
              </a:spcAft>
              <a:buSzPts val="1000"/>
              <a:buChar char="●"/>
            </a:pPr>
            <a:r>
              <a:rPr lang="en-GB"/>
              <a:t>GPS tracker within the lock.</a:t>
            </a:r>
            <a:endParaRPr/>
          </a:p>
          <a:p>
            <a:pPr indent="-292100" lvl="0" marL="457200" rtl="0" algn="l">
              <a:lnSpc>
                <a:spcPct val="100000"/>
              </a:lnSpc>
              <a:spcBef>
                <a:spcPts val="0"/>
              </a:spcBef>
              <a:spcAft>
                <a:spcPts val="0"/>
              </a:spcAft>
              <a:buSzPts val="1000"/>
              <a:buChar char="●"/>
            </a:pPr>
            <a:r>
              <a:rPr lang="en-GB"/>
              <a:t>Installation method for the lock to be mounted onto the bike.</a:t>
            </a:r>
            <a:endParaRPr/>
          </a:p>
          <a:p>
            <a:pPr indent="-292100" lvl="0" marL="457200" rtl="0" algn="l">
              <a:lnSpc>
                <a:spcPct val="100000"/>
              </a:lnSpc>
              <a:spcBef>
                <a:spcPts val="0"/>
              </a:spcBef>
              <a:spcAft>
                <a:spcPts val="0"/>
              </a:spcAft>
              <a:buSzPts val="1000"/>
              <a:buChar char="●"/>
            </a:pPr>
            <a:r>
              <a:rPr lang="en-GB"/>
              <a:t>Fob detection area on the lock.</a:t>
            </a:r>
            <a:endParaRPr/>
          </a:p>
          <a:p>
            <a:pPr indent="-292100" lvl="0" marL="457200" rtl="0" algn="l">
              <a:lnSpc>
                <a:spcPct val="100000"/>
              </a:lnSpc>
              <a:spcBef>
                <a:spcPts val="0"/>
              </a:spcBef>
              <a:spcAft>
                <a:spcPts val="0"/>
              </a:spcAft>
              <a:buSzPts val="1000"/>
              <a:buChar char="●"/>
            </a:pPr>
            <a:r>
              <a:rPr lang="en-GB"/>
              <a:t>Speaker area for the alarm.</a:t>
            </a:r>
            <a:endParaRPr/>
          </a:p>
          <a:p>
            <a:pPr indent="-292100" lvl="0" marL="457200" rtl="0" algn="l">
              <a:lnSpc>
                <a:spcPct val="100000"/>
              </a:lnSpc>
              <a:spcBef>
                <a:spcPts val="0"/>
              </a:spcBef>
              <a:spcAft>
                <a:spcPts val="0"/>
              </a:spcAft>
              <a:buSzPts val="1000"/>
              <a:buChar char="●"/>
            </a:pPr>
            <a:r>
              <a:rPr lang="en-GB"/>
              <a:t>Battery level and charging port for this.</a:t>
            </a:r>
            <a:endParaRPr/>
          </a:p>
          <a:p>
            <a:pPr indent="-292100" lvl="0" marL="457200" rtl="0" algn="l">
              <a:lnSpc>
                <a:spcPct val="100000"/>
              </a:lnSpc>
              <a:spcBef>
                <a:spcPts val="0"/>
              </a:spcBef>
              <a:spcAft>
                <a:spcPts val="0"/>
              </a:spcAft>
              <a:buSzPts val="1000"/>
              <a:buChar char="●"/>
            </a:pPr>
            <a:r>
              <a:rPr lang="en-GB"/>
              <a:t>Fob to display the bikes status and acts as a key to the bike lock.</a:t>
            </a:r>
            <a:endParaRPr b="1">
              <a:solidFill>
                <a:srgbClr val="FF0000"/>
              </a:solidFill>
            </a:endParaRPr>
          </a:p>
          <a:p>
            <a:pPr indent="0" lvl="0" marL="0" rtl="0" algn="l">
              <a:lnSpc>
                <a:spcPct val="100000"/>
              </a:lnSpc>
              <a:spcBef>
                <a:spcPts val="1200"/>
              </a:spcBef>
              <a:spcAft>
                <a:spcPts val="0"/>
              </a:spcAft>
              <a:buNone/>
            </a:pPr>
            <a:r>
              <a:rPr lang="en-GB"/>
              <a:t>We also created the fobs and </a:t>
            </a:r>
            <a:r>
              <a:rPr lang="en-GB"/>
              <a:t>displayed</a:t>
            </a:r>
            <a:r>
              <a:rPr lang="en-GB"/>
              <a:t> the different colours for various </a:t>
            </a:r>
            <a:r>
              <a:rPr lang="en-GB"/>
              <a:t>meanings </a:t>
            </a:r>
            <a:br>
              <a:rPr lang="en-GB"/>
            </a:br>
            <a:r>
              <a:rPr lang="en-GB"/>
              <a:t>such as:</a:t>
            </a:r>
            <a:endParaRPr/>
          </a:p>
          <a:p>
            <a:pPr indent="-292100" lvl="0" marL="457200" rtl="0" algn="l">
              <a:lnSpc>
                <a:spcPct val="100000"/>
              </a:lnSpc>
              <a:spcBef>
                <a:spcPts val="1200"/>
              </a:spcBef>
              <a:spcAft>
                <a:spcPts val="0"/>
              </a:spcAft>
              <a:buSzPts val="1000"/>
              <a:buChar char="●"/>
            </a:pPr>
            <a:r>
              <a:rPr lang="en-GB"/>
              <a:t>Green - Safe</a:t>
            </a:r>
            <a:endParaRPr/>
          </a:p>
          <a:p>
            <a:pPr indent="-292100" lvl="0" marL="457200" rtl="0" algn="l">
              <a:lnSpc>
                <a:spcPct val="100000"/>
              </a:lnSpc>
              <a:spcBef>
                <a:spcPts val="0"/>
              </a:spcBef>
              <a:spcAft>
                <a:spcPts val="0"/>
              </a:spcAft>
              <a:buSzPts val="1000"/>
              <a:buChar char="●"/>
            </a:pPr>
            <a:r>
              <a:rPr lang="en-GB"/>
              <a:t>Yellow - Out of range, technical issue</a:t>
            </a:r>
            <a:endParaRPr/>
          </a:p>
          <a:p>
            <a:pPr indent="-292100" lvl="0" marL="457200" rtl="0" algn="l">
              <a:lnSpc>
                <a:spcPct val="100000"/>
              </a:lnSpc>
              <a:spcBef>
                <a:spcPts val="0"/>
              </a:spcBef>
              <a:spcAft>
                <a:spcPts val="0"/>
              </a:spcAft>
              <a:buSzPts val="1000"/>
              <a:buChar char="●"/>
            </a:pPr>
            <a:r>
              <a:rPr lang="en-GB"/>
              <a:t>Orange - For low battery</a:t>
            </a:r>
            <a:endParaRPr/>
          </a:p>
          <a:p>
            <a:pPr indent="-292100" lvl="0" marL="457200" rtl="0" algn="l">
              <a:lnSpc>
                <a:spcPct val="100000"/>
              </a:lnSpc>
              <a:spcBef>
                <a:spcPts val="0"/>
              </a:spcBef>
              <a:spcAft>
                <a:spcPts val="0"/>
              </a:spcAft>
              <a:buSzPts val="1000"/>
              <a:buChar char="●"/>
            </a:pPr>
            <a:r>
              <a:rPr lang="en-GB"/>
              <a:t>Red - Damage/Theft</a:t>
            </a:r>
            <a:endParaRPr/>
          </a:p>
          <a:p>
            <a:pPr indent="0" lvl="0" marL="0" rtl="0" algn="l">
              <a:lnSpc>
                <a:spcPct val="100000"/>
              </a:lnSpc>
              <a:spcBef>
                <a:spcPts val="1200"/>
              </a:spcBef>
              <a:spcAft>
                <a:spcPts val="1200"/>
              </a:spcAft>
              <a:buNone/>
            </a:pPr>
            <a:r>
              <a:rPr lang="en-GB"/>
              <a:t>Another feature we thought was to have a small LED display on</a:t>
            </a:r>
            <a:br>
              <a:rPr lang="en-GB"/>
            </a:br>
            <a:r>
              <a:rPr lang="en-GB"/>
              <a:t>the back that points to the bike as a compass for a quick access </a:t>
            </a:r>
            <a:br>
              <a:rPr lang="en-GB"/>
            </a:br>
            <a:r>
              <a:rPr lang="en-GB"/>
              <a:t>to location. However this wasn’t practical so a better idea was to</a:t>
            </a:r>
            <a:br>
              <a:rPr lang="en-GB"/>
            </a:br>
            <a:r>
              <a:rPr lang="en-GB"/>
              <a:t>have more accurate location on a map.</a:t>
            </a:r>
            <a:endParaRPr/>
          </a:p>
        </p:txBody>
      </p:sp>
      <p:pic>
        <p:nvPicPr>
          <p:cNvPr id="607" name="Google Shape;607;p62"/>
          <p:cNvPicPr preferRelativeResize="0"/>
          <p:nvPr/>
        </p:nvPicPr>
        <p:blipFill rotWithShape="1">
          <a:blip r:embed="rId3">
            <a:alphaModFix/>
          </a:blip>
          <a:srcRect b="0" l="14164" r="20046" t="12372"/>
          <a:stretch/>
        </p:blipFill>
        <p:spPr>
          <a:xfrm>
            <a:off x="5507225" y="1284988"/>
            <a:ext cx="1243726" cy="2208650"/>
          </a:xfrm>
          <a:prstGeom prst="rect">
            <a:avLst/>
          </a:prstGeom>
          <a:noFill/>
          <a:ln>
            <a:noFill/>
          </a:ln>
        </p:spPr>
      </p:pic>
      <p:pic>
        <p:nvPicPr>
          <p:cNvPr id="608" name="Google Shape;608;p62"/>
          <p:cNvPicPr preferRelativeResize="0"/>
          <p:nvPr/>
        </p:nvPicPr>
        <p:blipFill rotWithShape="1">
          <a:blip r:embed="rId4">
            <a:alphaModFix/>
          </a:blip>
          <a:srcRect b="3687" l="32140" r="21278" t="28772"/>
          <a:stretch/>
        </p:blipFill>
        <p:spPr>
          <a:xfrm>
            <a:off x="6795864" y="1285000"/>
            <a:ext cx="1205211" cy="2330102"/>
          </a:xfrm>
          <a:prstGeom prst="rect">
            <a:avLst/>
          </a:prstGeom>
          <a:noFill/>
          <a:ln>
            <a:noFill/>
          </a:ln>
        </p:spPr>
      </p:pic>
      <p:pic>
        <p:nvPicPr>
          <p:cNvPr id="609" name="Google Shape;609;p62"/>
          <p:cNvPicPr preferRelativeResize="0"/>
          <p:nvPr/>
        </p:nvPicPr>
        <p:blipFill rotWithShape="1">
          <a:blip r:embed="rId5">
            <a:alphaModFix/>
          </a:blip>
          <a:srcRect b="16555" l="37120" r="33959" t="28716"/>
          <a:stretch/>
        </p:blipFill>
        <p:spPr>
          <a:xfrm>
            <a:off x="8046000" y="1284991"/>
            <a:ext cx="923374" cy="2330107"/>
          </a:xfrm>
          <a:prstGeom prst="rect">
            <a:avLst/>
          </a:prstGeom>
          <a:noFill/>
          <a:ln>
            <a:noFill/>
          </a:ln>
        </p:spPr>
      </p:pic>
      <p:pic>
        <p:nvPicPr>
          <p:cNvPr id="610" name="Google Shape;610;p62"/>
          <p:cNvPicPr preferRelativeResize="0"/>
          <p:nvPr/>
        </p:nvPicPr>
        <p:blipFill rotWithShape="1">
          <a:blip r:embed="rId6">
            <a:alphaModFix/>
          </a:blip>
          <a:srcRect b="62598" l="21909" r="24523" t="12801"/>
          <a:stretch/>
        </p:blipFill>
        <p:spPr>
          <a:xfrm rot="-5400000">
            <a:off x="7925039" y="3837910"/>
            <a:ext cx="1165306" cy="741924"/>
          </a:xfrm>
          <a:prstGeom prst="rect">
            <a:avLst/>
          </a:prstGeom>
          <a:noFill/>
          <a:ln>
            <a:noFill/>
          </a:ln>
        </p:spPr>
      </p:pic>
      <p:pic>
        <p:nvPicPr>
          <p:cNvPr id="611" name="Google Shape;611;p62"/>
          <p:cNvPicPr preferRelativeResize="0"/>
          <p:nvPr/>
        </p:nvPicPr>
        <p:blipFill rotWithShape="1">
          <a:blip r:embed="rId7">
            <a:alphaModFix/>
          </a:blip>
          <a:srcRect b="52099" l="23199" r="18772" t="17986"/>
          <a:stretch/>
        </p:blipFill>
        <p:spPr>
          <a:xfrm rot="-5400000">
            <a:off x="7069319" y="3793291"/>
            <a:ext cx="1122186" cy="831176"/>
          </a:xfrm>
          <a:prstGeom prst="rect">
            <a:avLst/>
          </a:prstGeom>
          <a:noFill/>
          <a:ln>
            <a:noFill/>
          </a:ln>
        </p:spPr>
      </p:pic>
      <p:pic>
        <p:nvPicPr>
          <p:cNvPr id="612" name="Google Shape;612;p62"/>
          <p:cNvPicPr preferRelativeResize="0"/>
          <p:nvPr/>
        </p:nvPicPr>
        <p:blipFill rotWithShape="1">
          <a:blip r:embed="rId7">
            <a:alphaModFix/>
          </a:blip>
          <a:srcRect b="20511" l="25723" r="16247" t="49575"/>
          <a:stretch/>
        </p:blipFill>
        <p:spPr>
          <a:xfrm rot="-5400000">
            <a:off x="6083844" y="3793281"/>
            <a:ext cx="1122186" cy="831176"/>
          </a:xfrm>
          <a:prstGeom prst="rect">
            <a:avLst/>
          </a:prstGeom>
          <a:noFill/>
          <a:ln>
            <a:noFill/>
          </a:ln>
        </p:spPr>
      </p:pic>
      <p:pic>
        <p:nvPicPr>
          <p:cNvPr id="613" name="Google Shape;613;p62"/>
          <p:cNvPicPr preferRelativeResize="0"/>
          <p:nvPr/>
        </p:nvPicPr>
        <p:blipFill rotWithShape="1">
          <a:blip r:embed="rId6">
            <a:alphaModFix/>
          </a:blip>
          <a:srcRect b="37701" l="23216" r="23216" t="37698"/>
          <a:stretch/>
        </p:blipFill>
        <p:spPr>
          <a:xfrm rot="-5400000">
            <a:off x="4225201" y="3837903"/>
            <a:ext cx="1165306" cy="741924"/>
          </a:xfrm>
          <a:prstGeom prst="rect">
            <a:avLst/>
          </a:prstGeom>
          <a:noFill/>
          <a:ln>
            <a:noFill/>
          </a:ln>
        </p:spPr>
      </p:pic>
      <p:pic>
        <p:nvPicPr>
          <p:cNvPr id="614" name="Google Shape;614;p62"/>
          <p:cNvPicPr preferRelativeResize="0"/>
          <p:nvPr/>
        </p:nvPicPr>
        <p:blipFill rotWithShape="1">
          <a:blip r:embed="rId6">
            <a:alphaModFix/>
          </a:blip>
          <a:srcRect b="7571" l="23216" r="23216" t="67828"/>
          <a:stretch/>
        </p:blipFill>
        <p:spPr>
          <a:xfrm rot="-5400000">
            <a:off x="5121446" y="3837898"/>
            <a:ext cx="1165306" cy="741924"/>
          </a:xfrm>
          <a:prstGeom prst="rect">
            <a:avLst/>
          </a:prstGeom>
          <a:noFill/>
          <a:ln>
            <a:noFill/>
          </a:ln>
        </p:spPr>
      </p:pic>
      <p:sp>
        <p:nvSpPr>
          <p:cNvPr id="615" name="Google Shape;615;p6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Bike Lock Lo-Fi Physical Prototype</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3"/>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Lo-Fi Prototype </a:t>
            </a:r>
            <a:endParaRPr/>
          </a:p>
        </p:txBody>
      </p:sp>
      <p:sp>
        <p:nvSpPr>
          <p:cNvPr id="621" name="Google Shape;621;p63"/>
          <p:cNvSpPr txBox="1"/>
          <p:nvPr>
            <p:ph idx="1" type="body"/>
          </p:nvPr>
        </p:nvSpPr>
        <p:spPr>
          <a:xfrm>
            <a:off x="311700" y="1033200"/>
            <a:ext cx="3999000" cy="40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gathered a focus group to demonstrate our prototype so that it can be experimented with and to gather any feedback. This also enabled us to visualise the lock on a physical bike and to check whether the proportions would be correct.</a:t>
            </a:r>
            <a:endParaRPr/>
          </a:p>
          <a:p>
            <a:pPr indent="0" lvl="0" marL="0" rtl="0" algn="l">
              <a:spcBef>
                <a:spcPts val="1200"/>
              </a:spcBef>
              <a:spcAft>
                <a:spcPts val="0"/>
              </a:spcAft>
              <a:buNone/>
            </a:pPr>
            <a:r>
              <a:rPr lang="en-GB"/>
              <a:t>It gave us the </a:t>
            </a:r>
            <a:r>
              <a:rPr lang="en-GB"/>
              <a:t>opportunity</a:t>
            </a:r>
            <a:r>
              <a:rPr lang="en-GB"/>
              <a:t> to get opinions from </a:t>
            </a:r>
            <a:r>
              <a:rPr lang="en-GB"/>
              <a:t>potential users of our bike lock. Among what was discussed we received positive feedback such as:</a:t>
            </a:r>
            <a:endParaRPr/>
          </a:p>
          <a:p>
            <a:pPr indent="-292100" lvl="0" marL="457200" rtl="0" algn="l">
              <a:spcBef>
                <a:spcPts val="1200"/>
              </a:spcBef>
              <a:spcAft>
                <a:spcPts val="0"/>
              </a:spcAft>
              <a:buSzPts val="1000"/>
              <a:buChar char="●"/>
            </a:pPr>
            <a:r>
              <a:rPr lang="en-GB"/>
              <a:t>Having a secure lock on the bike would better their ease of life.</a:t>
            </a:r>
            <a:endParaRPr/>
          </a:p>
          <a:p>
            <a:pPr indent="-292100" lvl="0" marL="457200" rtl="0" algn="l">
              <a:spcBef>
                <a:spcPts val="0"/>
              </a:spcBef>
              <a:spcAft>
                <a:spcPts val="0"/>
              </a:spcAft>
              <a:buSzPts val="1000"/>
              <a:buChar char="●"/>
            </a:pPr>
            <a:r>
              <a:rPr lang="en-GB"/>
              <a:t>Good plan to have it so they lock can attach to a part of any bike frame rather than only at a specified area.</a:t>
            </a:r>
            <a:endParaRPr/>
          </a:p>
          <a:p>
            <a:pPr indent="-292100" lvl="0" marL="457200" rtl="0" algn="l">
              <a:spcBef>
                <a:spcPts val="0"/>
              </a:spcBef>
              <a:spcAft>
                <a:spcPts val="0"/>
              </a:spcAft>
              <a:buSzPts val="1000"/>
              <a:buChar char="●"/>
            </a:pPr>
            <a:r>
              <a:rPr lang="en-GB"/>
              <a:t>Fob was easy to keep hold of and good source of information without the use of an app.</a:t>
            </a:r>
            <a:endParaRPr/>
          </a:p>
          <a:p>
            <a:pPr indent="0" lvl="0" marL="0" rtl="0" algn="l">
              <a:spcBef>
                <a:spcPts val="1200"/>
              </a:spcBef>
              <a:spcAft>
                <a:spcPts val="1200"/>
              </a:spcAft>
              <a:buNone/>
            </a:pPr>
            <a:r>
              <a:rPr lang="en-GB"/>
              <a:t>On the right, the bottom 2 shows that the retractable wire reel comes out of the lock and can be wrapped around the bike rack. Although we couldn't find a long enough reel, we substituted for a longer cable for purpose of demonstration as shown in the top image. Of course, the final version will have a wire that's long and tough.</a:t>
            </a:r>
            <a:endParaRPr/>
          </a:p>
        </p:txBody>
      </p:sp>
      <p:pic>
        <p:nvPicPr>
          <p:cNvPr id="622" name="Google Shape;622;p63"/>
          <p:cNvPicPr preferRelativeResize="0"/>
          <p:nvPr/>
        </p:nvPicPr>
        <p:blipFill>
          <a:blip r:embed="rId3">
            <a:alphaModFix/>
          </a:blip>
          <a:stretch>
            <a:fillRect/>
          </a:stretch>
        </p:blipFill>
        <p:spPr>
          <a:xfrm>
            <a:off x="5206925" y="80475"/>
            <a:ext cx="2629125" cy="1971852"/>
          </a:xfrm>
          <a:prstGeom prst="rect">
            <a:avLst/>
          </a:prstGeom>
          <a:noFill/>
          <a:ln>
            <a:noFill/>
          </a:ln>
        </p:spPr>
      </p:pic>
      <p:pic>
        <p:nvPicPr>
          <p:cNvPr id="623" name="Google Shape;623;p63"/>
          <p:cNvPicPr preferRelativeResize="0"/>
          <p:nvPr/>
        </p:nvPicPr>
        <p:blipFill rotWithShape="1">
          <a:blip r:embed="rId4">
            <a:alphaModFix/>
          </a:blip>
          <a:srcRect b="7380" l="15376" r="0" t="15814"/>
          <a:stretch/>
        </p:blipFill>
        <p:spPr>
          <a:xfrm>
            <a:off x="6618700" y="2097250"/>
            <a:ext cx="2363251" cy="2860001"/>
          </a:xfrm>
          <a:prstGeom prst="rect">
            <a:avLst/>
          </a:prstGeom>
          <a:noFill/>
          <a:ln>
            <a:noFill/>
          </a:ln>
        </p:spPr>
      </p:pic>
      <p:pic>
        <p:nvPicPr>
          <p:cNvPr id="624" name="Google Shape;624;p63"/>
          <p:cNvPicPr preferRelativeResize="0"/>
          <p:nvPr/>
        </p:nvPicPr>
        <p:blipFill>
          <a:blip r:embed="rId5">
            <a:alphaModFix/>
          </a:blip>
          <a:stretch>
            <a:fillRect/>
          </a:stretch>
        </p:blipFill>
        <p:spPr>
          <a:xfrm>
            <a:off x="4392175" y="2097250"/>
            <a:ext cx="2145005" cy="28600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Wizard Of Oz</a:t>
            </a:r>
            <a:endParaRPr/>
          </a:p>
        </p:txBody>
      </p:sp>
      <p:sp>
        <p:nvSpPr>
          <p:cNvPr id="630" name="Google Shape;630;p6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Alongside showing our focus group our prototype, we created a Wizard Of Oz prototype for the lock. This was accomplished by having them be </a:t>
            </a:r>
            <a:r>
              <a:rPr lang="en-GB"/>
              <a:t>involved</a:t>
            </a:r>
            <a:r>
              <a:rPr lang="en-GB"/>
              <a:t> and by demonstrating the various features of the fob and lock. We explained how the lock would fit onto the bike, showed them on a </a:t>
            </a:r>
            <a:r>
              <a:rPr lang="en-GB"/>
              <a:t>physical</a:t>
            </a:r>
            <a:r>
              <a:rPr lang="en-GB"/>
              <a:t> bike and them the locking process with the fob. Afterwards we entered a building and displayed how the fob would change colours by switching out the colours on the fob to the relative ones. </a:t>
            </a:r>
            <a:r>
              <a:rPr lang="en-GB"/>
              <a:t>Additionally</a:t>
            </a:r>
            <a:r>
              <a:rPr lang="en-GB"/>
              <a:t> we emulated the text msg and the methods in tracking down the bike by its GPS through a website.</a:t>
            </a:r>
            <a:endParaRPr/>
          </a:p>
          <a:p>
            <a:pPr indent="0" lvl="0" marL="0" rtl="0" algn="l">
              <a:spcBef>
                <a:spcPts val="1200"/>
              </a:spcBef>
              <a:spcAft>
                <a:spcPts val="0"/>
              </a:spcAft>
              <a:buNone/>
            </a:pPr>
            <a:r>
              <a:rPr lang="en-GB"/>
              <a:t>By doing a Wizard Of Oz, it was very useful as we were able to get instant feedback along the various stages from our focus group that may become users of the lock. It also reassured us on the ideas we had and grounded us on the possibilities of these such ideas with technology of the modern world as that was out goal from the beginning. This testing method was effective as it helped us </a:t>
            </a:r>
            <a:r>
              <a:rPr lang="en-GB"/>
              <a:t>demonstrate</a:t>
            </a:r>
            <a:r>
              <a:rPr lang="en-GB"/>
              <a:t> the almost finalised idea before </a:t>
            </a:r>
            <a:r>
              <a:rPr lang="en-GB"/>
              <a:t>considering</a:t>
            </a:r>
            <a:r>
              <a:rPr lang="en-GB"/>
              <a:t> the user feedback from this. Therefore once we go through their feedback and implement any changes, we can can develop a Hi-Fi version.</a:t>
            </a:r>
            <a:endParaRPr/>
          </a:p>
          <a:p>
            <a:pPr indent="0" lvl="0" marL="0" rtl="0" algn="l">
              <a:spcBef>
                <a:spcPts val="1200"/>
              </a:spcBef>
              <a:spcAft>
                <a:spcPts val="0"/>
              </a:spcAft>
              <a:buNone/>
            </a:pPr>
            <a:r>
              <a:rPr lang="en-GB"/>
              <a:t>We recorded and made a short video of all the stages that was discussed with our focus group that acts like a digital </a:t>
            </a:r>
            <a:r>
              <a:rPr lang="en-GB"/>
              <a:t>storyboard of the scenario</a:t>
            </a:r>
            <a:r>
              <a:rPr lang="en-GB"/>
              <a:t>. The video can be viewed on the next slide or from the link here:</a:t>
            </a:r>
            <a:endParaRPr/>
          </a:p>
          <a:p>
            <a:pPr indent="0" lvl="0" marL="0" rtl="0" algn="l">
              <a:spcBef>
                <a:spcPts val="1200"/>
              </a:spcBef>
              <a:spcAft>
                <a:spcPts val="0"/>
              </a:spcAft>
              <a:buNone/>
            </a:pPr>
            <a:r>
              <a:rPr lang="en-GB" u="sng">
                <a:solidFill>
                  <a:schemeClr val="hlink"/>
                </a:solidFill>
                <a:hlinkClick r:id="rId3"/>
              </a:rPr>
              <a:t>https://drive.google.com/file/d/17VatCwSe57ICZtRPSrgcGpGt2-0nj4cK/view?usp=share_link</a:t>
            </a:r>
            <a:endParaRPr/>
          </a:p>
          <a:p>
            <a:pPr indent="0" lvl="0" marL="0" rtl="0" algn="l">
              <a:spcBef>
                <a:spcPts val="1200"/>
              </a:spcBef>
              <a:spcAft>
                <a:spcPts val="1200"/>
              </a:spcAft>
              <a:buNone/>
            </a:pPr>
            <a:r>
              <a:rPr lang="en-GB"/>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5"/>
          <p:cNvSpPr txBox="1"/>
          <p:nvPr>
            <p:ph type="title"/>
          </p:nvPr>
        </p:nvSpPr>
        <p:spPr>
          <a:xfrm>
            <a:off x="311700" y="2976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Prototype Demonstration</a:t>
            </a:r>
            <a:endParaRPr/>
          </a:p>
        </p:txBody>
      </p:sp>
      <p:pic>
        <p:nvPicPr>
          <p:cNvPr id="636" name="Google Shape;636;p65" title="bikelock.mp4">
            <a:hlinkClick r:id="rId3"/>
          </p:cNvPr>
          <p:cNvPicPr preferRelativeResize="0"/>
          <p:nvPr/>
        </p:nvPicPr>
        <p:blipFill>
          <a:blip r:embed="rId4">
            <a:alphaModFix/>
          </a:blip>
          <a:stretch>
            <a:fillRect/>
          </a:stretch>
        </p:blipFill>
        <p:spPr>
          <a:xfrm>
            <a:off x="1277538" y="944700"/>
            <a:ext cx="6588925" cy="394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User Feedback and Improvements</a:t>
            </a:r>
            <a:endParaRPr/>
          </a:p>
        </p:txBody>
      </p:sp>
      <p:sp>
        <p:nvSpPr>
          <p:cNvPr id="642" name="Google Shape;642;p66"/>
          <p:cNvSpPr txBox="1"/>
          <p:nvPr>
            <p:ph idx="1" type="body"/>
          </p:nvPr>
        </p:nvSpPr>
        <p:spPr>
          <a:xfrm>
            <a:off x="311700" y="1266325"/>
            <a:ext cx="8520600" cy="3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There were mostly positives from our focus group in response to the Wizard of Oz prototype demonstrations, however there were a couple issues that were brought up, such as:</a:t>
            </a:r>
            <a:endParaRPr/>
          </a:p>
          <a:p>
            <a:pPr indent="-292100" lvl="0" marL="457200" rtl="0" algn="l">
              <a:spcBef>
                <a:spcPts val="1200"/>
              </a:spcBef>
              <a:spcAft>
                <a:spcPts val="0"/>
              </a:spcAft>
              <a:buSzPts val="1000"/>
              <a:buChar char="●"/>
            </a:pPr>
            <a:r>
              <a:rPr lang="en-GB"/>
              <a:t>Lights on fob being constantly on can be distracting and causes unwanted attention.</a:t>
            </a:r>
            <a:endParaRPr/>
          </a:p>
          <a:p>
            <a:pPr indent="-292100" lvl="0" marL="457200" rtl="0" algn="l">
              <a:spcBef>
                <a:spcPts val="0"/>
              </a:spcBef>
              <a:spcAft>
                <a:spcPts val="0"/>
              </a:spcAft>
              <a:buSzPts val="1000"/>
              <a:buChar char="●"/>
            </a:pPr>
            <a:r>
              <a:rPr lang="en-GB"/>
              <a:t>The hassle of the wire having resistance when unreeling.</a:t>
            </a:r>
            <a:endParaRPr/>
          </a:p>
          <a:p>
            <a:pPr indent="-292100" lvl="0" marL="457200" rtl="0" algn="l">
              <a:spcBef>
                <a:spcPts val="0"/>
              </a:spcBef>
              <a:spcAft>
                <a:spcPts val="0"/>
              </a:spcAft>
              <a:buSzPts val="1000"/>
              <a:buChar char="●"/>
            </a:pPr>
            <a:r>
              <a:rPr lang="en-GB"/>
              <a:t>Lock mechanism unclear how it is securely attached to the bike.</a:t>
            </a:r>
            <a:endParaRPr/>
          </a:p>
          <a:p>
            <a:pPr indent="0" lvl="0" marL="0" rtl="0" algn="l">
              <a:spcBef>
                <a:spcPts val="1200"/>
              </a:spcBef>
              <a:spcAft>
                <a:spcPts val="0"/>
              </a:spcAft>
              <a:buNone/>
            </a:pPr>
            <a:r>
              <a:rPr lang="en-GB"/>
              <a:t>After having a discussion amongst ourselves and the focus group, we identified some improvements that would mitigate these issues.</a:t>
            </a:r>
            <a:endParaRPr/>
          </a:p>
          <a:p>
            <a:pPr indent="0" lvl="0" marL="0" rtl="0" algn="l">
              <a:spcBef>
                <a:spcPts val="1200"/>
              </a:spcBef>
              <a:spcAft>
                <a:spcPts val="0"/>
              </a:spcAft>
              <a:buNone/>
            </a:pPr>
            <a:r>
              <a:rPr lang="en-GB"/>
              <a:t>The first issue was the light so for the light, we decided to instead have a button as one side of the fob that would light green when pressed to show the bike is safe. It may light orange/yellow if there is another issue specified before. But the fob will always vibrate and flash red when there has been damage or the bike is being stolen.</a:t>
            </a:r>
            <a:endParaRPr/>
          </a:p>
          <a:p>
            <a:pPr indent="0" lvl="0" marL="0" rtl="0" algn="l">
              <a:spcBef>
                <a:spcPts val="1200"/>
              </a:spcBef>
              <a:spcAft>
                <a:spcPts val="1200"/>
              </a:spcAft>
              <a:buNone/>
            </a:pPr>
            <a:r>
              <a:rPr lang="en-GB"/>
              <a:t>The second issue was the resistance when trying to lock the bike. To resolve this, we’ve found a simple mechanism for an automatic retractable reel online, similar to a vacuum cleaner cable. A retractable live connection cord reel is the idea for our wire as it provides a live circuit for theft detection and the ability to retract the cord back in once the lock is unlocked by the fob. The mechanism behind this is relatively simple by having a spring mechanism to provide the retraction force. So when the wire is pulled out then the tension in the spring builds but the tension would </a:t>
            </a:r>
            <a:r>
              <a:rPr lang="en-GB"/>
              <a:t>only</a:t>
            </a:r>
            <a:r>
              <a:rPr lang="en-GB"/>
              <a:t> be released by a button near the wire. This would then tighten the wire so its taut or reel it back in if the wire isn’t attached back.</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7"/>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User Feedback and Improvements cont.</a:t>
            </a:r>
            <a:endParaRPr/>
          </a:p>
        </p:txBody>
      </p:sp>
      <p:sp>
        <p:nvSpPr>
          <p:cNvPr id="648" name="Google Shape;648;p67"/>
          <p:cNvSpPr txBox="1"/>
          <p:nvPr>
            <p:ph idx="1" type="body"/>
          </p:nvPr>
        </p:nvSpPr>
        <p:spPr>
          <a:xfrm>
            <a:off x="311700" y="1152425"/>
            <a:ext cx="5625300" cy="369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third issue was the installation method which f</a:t>
            </a:r>
            <a:r>
              <a:rPr lang="en-GB"/>
              <a:t>or the lock, we came up with three concepts through research and then a group brainstorming session:</a:t>
            </a:r>
            <a:endParaRPr/>
          </a:p>
          <a:p>
            <a:pPr indent="-292100" lvl="0" marL="457200" rtl="0" algn="l">
              <a:spcBef>
                <a:spcPts val="1200"/>
              </a:spcBef>
              <a:spcAft>
                <a:spcPts val="0"/>
              </a:spcAft>
              <a:buSzPts val="1000"/>
              <a:buChar char="●"/>
            </a:pPr>
            <a:r>
              <a:rPr lang="en-GB"/>
              <a:t>Having the cylindrical part of the lock to have metal rods that is within the cylinder. These would extend and enter the other side when the fob is on the detector for 10 seconds. Similarly for uninstalling the lock with the fob meaning that the lock can be reused on other bikes.</a:t>
            </a:r>
            <a:endParaRPr/>
          </a:p>
          <a:p>
            <a:pPr indent="-292100" lvl="0" marL="457200" rtl="0" algn="l">
              <a:spcBef>
                <a:spcPts val="0"/>
              </a:spcBef>
              <a:spcAft>
                <a:spcPts val="0"/>
              </a:spcAft>
              <a:buSzPts val="1000"/>
              <a:buChar char="●"/>
            </a:pPr>
            <a:r>
              <a:rPr lang="en-GB"/>
              <a:t>Another idea was to have a </a:t>
            </a:r>
            <a:r>
              <a:rPr lang="en-GB"/>
              <a:t>rivet</a:t>
            </a:r>
            <a:r>
              <a:rPr lang="en-GB"/>
              <a:t> like cylinder where it can be placed around the target area of the bike frame or to have unique screws that are used to tighten and secure the lock in place. Unique screw are a must otherwise the lock could just be </a:t>
            </a:r>
            <a:r>
              <a:rPr lang="en-GB"/>
              <a:t>detached</a:t>
            </a:r>
            <a:r>
              <a:rPr lang="en-GB"/>
              <a:t> by criminals easily if they had tools.</a:t>
            </a:r>
            <a:endParaRPr/>
          </a:p>
          <a:p>
            <a:pPr indent="-292100" lvl="0" marL="457200" rtl="0" algn="l">
              <a:spcBef>
                <a:spcPts val="0"/>
              </a:spcBef>
              <a:spcAft>
                <a:spcPts val="0"/>
              </a:spcAft>
              <a:buSzPts val="1000"/>
              <a:buChar char="●"/>
            </a:pPr>
            <a:r>
              <a:rPr lang="en-GB"/>
              <a:t>The final </a:t>
            </a:r>
            <a:r>
              <a:rPr lang="en-GB"/>
              <a:t>simpler</a:t>
            </a:r>
            <a:r>
              <a:rPr lang="en-GB"/>
              <a:t> idea was to just have a metal cylinder and it would be installed by removing the handlebars of the bike. Once removed, slide the lock into place and then reattach the handlebars.</a:t>
            </a:r>
            <a:endParaRPr/>
          </a:p>
          <a:p>
            <a:pPr indent="0" lvl="0" marL="0" rtl="0" algn="l">
              <a:spcBef>
                <a:spcPts val="1200"/>
              </a:spcBef>
              <a:spcAft>
                <a:spcPts val="0"/>
              </a:spcAft>
              <a:buNone/>
            </a:pPr>
            <a:r>
              <a:rPr lang="en-GB"/>
              <a:t>All these will have a rubber inside to both mitigate any scratches to the bike and provide a tighter fit. The material will be tough and semi flexible so that it cannot be easily broken and provides a tighter fit onto bikes of various sizes. </a:t>
            </a:r>
            <a:endParaRPr/>
          </a:p>
          <a:p>
            <a:pPr indent="0" lvl="0" marL="0" rtl="0" algn="l">
              <a:spcBef>
                <a:spcPts val="1200"/>
              </a:spcBef>
              <a:spcAft>
                <a:spcPts val="1200"/>
              </a:spcAft>
              <a:buNone/>
            </a:pPr>
            <a:r>
              <a:rPr lang="en-GB"/>
              <a:t>To decide on which idea we wanted, we used a QOC in our discussions.</a:t>
            </a:r>
            <a:endParaRPr/>
          </a:p>
        </p:txBody>
      </p:sp>
      <p:pic>
        <p:nvPicPr>
          <p:cNvPr id="649" name="Google Shape;649;p67"/>
          <p:cNvPicPr preferRelativeResize="0"/>
          <p:nvPr/>
        </p:nvPicPr>
        <p:blipFill rotWithShape="1">
          <a:blip r:embed="rId3">
            <a:alphaModFix/>
          </a:blip>
          <a:srcRect b="17178" l="10081" r="65246" t="15134"/>
          <a:stretch/>
        </p:blipFill>
        <p:spPr>
          <a:xfrm rot="-5400000">
            <a:off x="6639455" y="3106937"/>
            <a:ext cx="1313183" cy="2315643"/>
          </a:xfrm>
          <a:prstGeom prst="rect">
            <a:avLst/>
          </a:prstGeom>
          <a:noFill/>
          <a:ln>
            <a:noFill/>
          </a:ln>
        </p:spPr>
      </p:pic>
      <p:pic>
        <p:nvPicPr>
          <p:cNvPr id="650" name="Google Shape;650;p67"/>
          <p:cNvPicPr preferRelativeResize="0"/>
          <p:nvPr/>
        </p:nvPicPr>
        <p:blipFill rotWithShape="1">
          <a:blip r:embed="rId3">
            <a:alphaModFix/>
          </a:blip>
          <a:srcRect b="15087" l="34973" r="40354" t="17226"/>
          <a:stretch/>
        </p:blipFill>
        <p:spPr>
          <a:xfrm rot="-5400000">
            <a:off x="6639463" y="1694626"/>
            <a:ext cx="1313183" cy="2315643"/>
          </a:xfrm>
          <a:prstGeom prst="rect">
            <a:avLst/>
          </a:prstGeom>
          <a:noFill/>
          <a:ln>
            <a:noFill/>
          </a:ln>
        </p:spPr>
      </p:pic>
      <p:pic>
        <p:nvPicPr>
          <p:cNvPr id="651" name="Google Shape;651;p67"/>
          <p:cNvPicPr preferRelativeResize="0"/>
          <p:nvPr/>
        </p:nvPicPr>
        <p:blipFill rotWithShape="1">
          <a:blip r:embed="rId3">
            <a:alphaModFix/>
          </a:blip>
          <a:srcRect b="19507" l="62485" r="12046" t="12806"/>
          <a:stretch/>
        </p:blipFill>
        <p:spPr>
          <a:xfrm rot="-5400000">
            <a:off x="6618286" y="261147"/>
            <a:ext cx="1355535" cy="231564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User Feedback and Improvements cont.</a:t>
            </a:r>
            <a:endParaRPr/>
          </a:p>
        </p:txBody>
      </p:sp>
      <p:sp>
        <p:nvSpPr>
          <p:cNvPr id="657" name="Google Shape;657;p68"/>
          <p:cNvSpPr txBox="1"/>
          <p:nvPr>
            <p:ph idx="1" type="body"/>
          </p:nvPr>
        </p:nvSpPr>
        <p:spPr>
          <a:xfrm>
            <a:off x="311700" y="978275"/>
            <a:ext cx="8520600" cy="4058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Rather than writing out the QOC and drawing lines which can be messy, we summarise the QOC using a simple table with the criteria as the rows and the different </a:t>
            </a:r>
            <a:r>
              <a:rPr lang="en-GB"/>
              <a:t>options</a:t>
            </a:r>
            <a:r>
              <a:rPr lang="en-GB"/>
              <a:t> as the columns.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a:p>
          <a:p>
            <a:pPr indent="0" lvl="0" marL="0" rtl="0" algn="l">
              <a:spcBef>
                <a:spcPts val="1200"/>
              </a:spcBef>
              <a:spcAft>
                <a:spcPts val="1200"/>
              </a:spcAft>
              <a:buNone/>
            </a:pPr>
            <a:r>
              <a:rPr lang="en-GB"/>
              <a:t>From this we saw that the rod mechanism was the best option for us even though it may be slightly more complex compared to the others.</a:t>
            </a:r>
            <a:endParaRPr/>
          </a:p>
        </p:txBody>
      </p:sp>
      <p:graphicFrame>
        <p:nvGraphicFramePr>
          <p:cNvPr id="658" name="Google Shape;658;p68"/>
          <p:cNvGraphicFramePr/>
          <p:nvPr/>
        </p:nvGraphicFramePr>
        <p:xfrm>
          <a:off x="1046063" y="1437725"/>
          <a:ext cx="3000000" cy="3000000"/>
        </p:xfrm>
        <a:graphic>
          <a:graphicData uri="http://schemas.openxmlformats.org/drawingml/2006/table">
            <a:tbl>
              <a:tblPr>
                <a:noFill/>
                <a:tableStyleId>{095F626E-096E-4AA1-A450-02F62EFBC075}</a:tableStyleId>
              </a:tblPr>
              <a:tblGrid>
                <a:gridCol w="1410375"/>
                <a:gridCol w="1410375"/>
                <a:gridCol w="1410375"/>
                <a:gridCol w="1410375"/>
                <a:gridCol w="1410375"/>
              </a:tblGrid>
              <a:tr h="308475">
                <a:tc>
                  <a:txBody>
                    <a:bodyPr/>
                    <a:lstStyle/>
                    <a:p>
                      <a:pPr indent="0" lvl="0" marL="0" rtl="0" algn="l">
                        <a:spcBef>
                          <a:spcPts val="0"/>
                        </a:spcBef>
                        <a:spcAft>
                          <a:spcPts val="0"/>
                        </a:spcAft>
                        <a:buNone/>
                      </a:pPr>
                      <a:r>
                        <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000"/>
                        <a:t>Extending Rods</a:t>
                      </a:r>
                      <a:endParaRPr sz="1000"/>
                    </a:p>
                  </a:txBody>
                  <a:tcPr marT="91425" marB="91425" marR="91425" marL="9142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000"/>
                        <a:t>Rivet</a:t>
                      </a:r>
                      <a:r>
                        <a:rPr lang="en-GB"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000"/>
                        <a:t>Unique Screws/Bolts</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000"/>
                        <a:t>Simple Cylinder</a:t>
                      </a:r>
                      <a:endParaRPr sz="1000"/>
                    </a:p>
                  </a:txBody>
                  <a:tcPr marT="91425" marB="91425" marR="91425" marL="9142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08475">
                <a:tc>
                  <a:txBody>
                    <a:bodyPr/>
                    <a:lstStyle/>
                    <a:p>
                      <a:pPr indent="0" lvl="0" marL="0" rtl="0" algn="l">
                        <a:spcBef>
                          <a:spcPts val="0"/>
                        </a:spcBef>
                        <a:spcAft>
                          <a:spcPts val="0"/>
                        </a:spcAft>
                        <a:buNone/>
                      </a:pPr>
                      <a:r>
                        <a:rPr lang="en-GB" sz="1000"/>
                        <a:t>Ease of installation</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r>
              <a:tr h="308475">
                <a:tc>
                  <a:txBody>
                    <a:bodyPr/>
                    <a:lstStyle/>
                    <a:p>
                      <a:pPr indent="0" lvl="0" marL="0" rtl="0" algn="l">
                        <a:spcBef>
                          <a:spcPts val="0"/>
                        </a:spcBef>
                        <a:spcAft>
                          <a:spcPts val="0"/>
                        </a:spcAft>
                        <a:buNone/>
                      </a:pPr>
                      <a:r>
                        <a:rPr lang="en-GB" sz="1000"/>
                        <a:t>Ease of uninstalling</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r>
              <a:tr h="308475">
                <a:tc>
                  <a:txBody>
                    <a:bodyPr/>
                    <a:lstStyle/>
                    <a:p>
                      <a:pPr indent="0" lvl="0" marL="0" rtl="0" algn="l">
                        <a:spcBef>
                          <a:spcPts val="0"/>
                        </a:spcBef>
                        <a:spcAft>
                          <a:spcPts val="0"/>
                        </a:spcAft>
                        <a:buNone/>
                      </a:pPr>
                      <a:r>
                        <a:rPr lang="en-GB" sz="1000"/>
                        <a:t>Simple mechanism</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r>
              <a:tr h="448700">
                <a:tc>
                  <a:txBody>
                    <a:bodyPr/>
                    <a:lstStyle/>
                    <a:p>
                      <a:pPr indent="0" lvl="0" marL="0" rtl="0" algn="l">
                        <a:spcBef>
                          <a:spcPts val="0"/>
                        </a:spcBef>
                        <a:spcAft>
                          <a:spcPts val="0"/>
                        </a:spcAft>
                        <a:buNone/>
                      </a:pPr>
                      <a:r>
                        <a:rPr lang="en-GB" sz="1000"/>
                        <a:t>Easily</a:t>
                      </a:r>
                      <a:r>
                        <a:rPr lang="en-GB" sz="1000"/>
                        <a:t> attached to any part of the bike</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448700">
                <a:tc>
                  <a:txBody>
                    <a:bodyPr/>
                    <a:lstStyle/>
                    <a:p>
                      <a:pPr indent="0" lvl="0" marL="0" rtl="0" algn="l">
                        <a:spcBef>
                          <a:spcPts val="0"/>
                        </a:spcBef>
                        <a:spcAft>
                          <a:spcPts val="0"/>
                        </a:spcAft>
                        <a:buNone/>
                      </a:pPr>
                      <a:r>
                        <a:rPr lang="en-GB" sz="1000"/>
                        <a:t>Securely tightened</a:t>
                      </a:r>
                      <a:endParaRPr sz="1000"/>
                    </a:p>
                    <a:p>
                      <a:pPr indent="0" lvl="0" marL="0" rtl="0" algn="l">
                        <a:spcBef>
                          <a:spcPts val="0"/>
                        </a:spcBef>
                        <a:spcAft>
                          <a:spcPts val="0"/>
                        </a:spcAft>
                        <a:buNone/>
                      </a:pPr>
                      <a:r>
                        <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308475">
                <a:tc>
                  <a:txBody>
                    <a:bodyPr/>
                    <a:lstStyle/>
                    <a:p>
                      <a:pPr indent="0" lvl="0" marL="0" rtl="0" algn="l">
                        <a:spcBef>
                          <a:spcPts val="0"/>
                        </a:spcBef>
                        <a:spcAft>
                          <a:spcPts val="0"/>
                        </a:spcAft>
                        <a:buNone/>
                      </a:pPr>
                      <a:r>
                        <a:rPr lang="en-GB" sz="1000"/>
                        <a:t>Minimal parts</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r>
              <a:tr h="448700">
                <a:tc>
                  <a:txBody>
                    <a:bodyPr/>
                    <a:lstStyle/>
                    <a:p>
                      <a:pPr indent="0" lvl="0" marL="0" rtl="0" algn="l">
                        <a:spcBef>
                          <a:spcPts val="0"/>
                        </a:spcBef>
                        <a:spcAft>
                          <a:spcPts val="0"/>
                        </a:spcAft>
                        <a:buNone/>
                      </a:pPr>
                      <a:r>
                        <a:rPr lang="en-GB" sz="1000"/>
                        <a:t>Difficult to remove using portable tools</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9"/>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Brand Concept</a:t>
            </a:r>
            <a:endParaRPr/>
          </a:p>
        </p:txBody>
      </p:sp>
      <p:sp>
        <p:nvSpPr>
          <p:cNvPr id="664" name="Google Shape;664;p6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Before moving on to the Hi-Fi prototype, we wanted to brainstorm some name ideas for the lock. We noted down any ideas we’ve had that suggest the idea of our product and concluded that Intellilock was best suited. We designed a simple logo to go along with the name that can go onto the lock/fob as well as any other areas like posters.</a:t>
            </a:r>
            <a:endParaRPr/>
          </a:p>
        </p:txBody>
      </p:sp>
      <p:pic>
        <p:nvPicPr>
          <p:cNvPr id="665" name="Google Shape;665;p69"/>
          <p:cNvPicPr preferRelativeResize="0"/>
          <p:nvPr/>
        </p:nvPicPr>
        <p:blipFill>
          <a:blip r:embed="rId3">
            <a:alphaModFix/>
          </a:blip>
          <a:stretch>
            <a:fillRect/>
          </a:stretch>
        </p:blipFill>
        <p:spPr>
          <a:xfrm>
            <a:off x="-429325" y="2182691"/>
            <a:ext cx="9144001" cy="200591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0"/>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Scenario Reflection</a:t>
            </a:r>
            <a:endParaRPr/>
          </a:p>
        </p:txBody>
      </p:sp>
      <p:sp>
        <p:nvSpPr>
          <p:cNvPr id="671" name="Google Shape;671;p70"/>
          <p:cNvSpPr txBox="1"/>
          <p:nvPr>
            <p:ph idx="1" type="body"/>
          </p:nvPr>
        </p:nvSpPr>
        <p:spPr>
          <a:xfrm>
            <a:off x="311700" y="1266325"/>
            <a:ext cx="8520600" cy="3583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a:solidFill>
                  <a:srgbClr val="695D46"/>
                </a:solidFill>
              </a:rPr>
              <a:t>To </a:t>
            </a:r>
            <a:r>
              <a:rPr lang="en-GB">
                <a:solidFill>
                  <a:srgbClr val="695D46"/>
                </a:solidFill>
              </a:rPr>
              <a:t>determine the current state of Intellilock, we go through a few of our scenarios from our personas but implement the use of Intellilock in their daily life.</a:t>
            </a:r>
            <a:endParaRPr>
              <a:solidFill>
                <a:srgbClr val="695D46"/>
              </a:solidFill>
            </a:endParaRPr>
          </a:p>
          <a:p>
            <a:pPr indent="0" lvl="0" marL="0" rtl="0" algn="l">
              <a:spcBef>
                <a:spcPts val="1200"/>
              </a:spcBef>
              <a:spcAft>
                <a:spcPts val="0"/>
              </a:spcAft>
              <a:buNone/>
            </a:pPr>
            <a:r>
              <a:rPr lang="en-GB">
                <a:solidFill>
                  <a:srgbClr val="695D46"/>
                </a:solidFill>
              </a:rPr>
              <a:t>It’s 8:35 and Mikael is ready to leave for work at Exeter University at which he’s employed to deliver his 9am lecture but time’s a little tight and he’s at risk of being late since the commute normally takes 20 minutes. He grabs his things and hastily heads out. Luckily, his Intellilock is already attached to his bike, saving him any hassle. He cycles quickly to the nearest bike park to his lecture theatre. Using the Intellilock takes no time at all to lock up, and he quickly binds his bike to the rack. He used to use two locks; however, he is confident that the Intellilock alone gives him enough security to feel safe, as it would alert him and people in close proximity if the lock was broken. Thanks to being able to lock his bike quickly, Mikael manages to reach his lecture five minutes before it starts.</a:t>
            </a:r>
            <a:endParaRPr>
              <a:solidFill>
                <a:srgbClr val="695D46"/>
              </a:solidFill>
            </a:endParaRPr>
          </a:p>
          <a:p>
            <a:pPr indent="0" lvl="0" marL="0" rtl="0" algn="l">
              <a:spcBef>
                <a:spcPts val="1200"/>
              </a:spcBef>
              <a:spcAft>
                <a:spcPts val="0"/>
              </a:spcAft>
              <a:buNone/>
            </a:pPr>
            <a:r>
              <a:rPr lang="en-GB">
                <a:solidFill>
                  <a:srgbClr val="695D46"/>
                </a:solidFill>
              </a:rPr>
              <a:t>Jesika is heading onto campus on a bitingly cold February day at the University of Birmingham where she is a full-time Law student to study in the Library and later head to a lecture. She carefully locks up her bike in a rack using Intellilock. Thankfully, Intellilock is attached directly to her bike, leaving her plenty of space in her backpack. In addition, it gives her peace of mind that her bike is secure whilst she studies. She heads into the library and starts studying. After a long day, she decides to head home and walks back to her bike. After quickly unlocking it with a key fob, she sets off into the dark. She knows the route well but there are a couple of dark roads south of Selly Oak she must cycle along to reach her house. Luckily, she is also using </a:t>
            </a:r>
            <a:r>
              <a:rPr lang="en-GB"/>
              <a:t>SafeCycle</a:t>
            </a:r>
            <a:r>
              <a:rPr lang="en-GB">
                <a:solidFill>
                  <a:srgbClr val="695D46"/>
                </a:solidFill>
              </a:rPr>
              <a:t>, which alerts her to icy roads ahead of time. By cycling carefully she avoids any accidents and makes it home.</a:t>
            </a:r>
            <a:endParaRPr/>
          </a:p>
          <a:p>
            <a:pPr indent="0" lvl="0" marL="0" rtl="0" algn="l">
              <a:spcBef>
                <a:spcPts val="1200"/>
              </a:spcBef>
              <a:spcAft>
                <a:spcPts val="1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1"/>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Scenario Reflection cont.</a:t>
            </a:r>
            <a:endParaRPr/>
          </a:p>
        </p:txBody>
      </p:sp>
      <p:sp>
        <p:nvSpPr>
          <p:cNvPr id="677" name="Google Shape;677;p7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Emily recently got Intellilock based on a </a:t>
            </a:r>
            <a:r>
              <a:rPr lang="en-GB"/>
              <a:t>recommendation she heard from a friend. She installs the lock onto her work bike and heads into Manchester before marking herself as available for deliveries on her work apps. A job pops up to collect an order from Dominos 2km away which she accepts and heads off towards the shop. Once she’s at Dominos, she goes to lock her bike by pulling on the cord and wrapping it around the wheel and bike frame. This saves her time as a large D-lock doesn't need to be carried and installed every time she stops somewhere. Whilst she waits, she likes to fidget with the fob and is able to check her bike whenever she presses the fob. So she can wait happily and patiently for the customers order before delivering it. The number for the order gets called and she hastily grabs the pizza and goes to her bike. As the fob unlocks Intellilock, the cord springs back into the lock and she navigates through Manchester to delivery the pizza to a happy customer which in return she receives a nice tip.</a:t>
            </a:r>
            <a:endParaRPr/>
          </a:p>
          <a:p>
            <a:pPr indent="0" lvl="0" marL="0" rtl="0" algn="l">
              <a:spcBef>
                <a:spcPts val="1200"/>
              </a:spcBef>
              <a:spcAft>
                <a:spcPts val="1200"/>
              </a:spcAft>
              <a:buNone/>
            </a:pPr>
            <a:r>
              <a:rPr lang="en-GB"/>
              <a:t>These scenarios illustrate that the lock is: useful in real-life situations, feasible, and able to help the remaining users in their problems from an simple sense of security for Mikael and Jesika to excessive use due to work as shown with Emily. This encourages us with the knowledge of the lock fulfilling its design goals. So we take this further into hi-fi for further visualisation as our personas are happy with the current capabilities of the lo-fi and have demonstrated its viability.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Idea Discussion</a:t>
            </a:r>
            <a:endParaRPr/>
          </a:p>
        </p:txBody>
      </p:sp>
      <p:sp>
        <p:nvSpPr>
          <p:cNvPr id="107" name="Google Shape;107;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Looking through our mind map, we went through ideas and talked through their positives and negatives and kept the ones that had the most potential which can be found listed here:</a:t>
            </a:r>
            <a:endParaRPr/>
          </a:p>
          <a:p>
            <a:pPr indent="0" lvl="0" marL="0" rtl="0" algn="l">
              <a:spcBef>
                <a:spcPts val="1200"/>
              </a:spcBef>
              <a:spcAft>
                <a:spcPts val="0"/>
              </a:spcAft>
              <a:buNone/>
            </a:pPr>
            <a:r>
              <a:rPr lang="en-GB" u="sng">
                <a:solidFill>
                  <a:schemeClr val="accent5"/>
                </a:solidFill>
                <a:hlinkClick r:id="rId3">
                  <a:extLst>
                    <a:ext uri="{A12FA001-AC4F-418D-AE19-62706E023703}">
                      <ahyp:hlinkClr val="tx"/>
                    </a:ext>
                  </a:extLst>
                </a:hlinkClick>
              </a:rPr>
              <a:t>https://docs.google.com/document/d/12DdqhwvVxykI7QO3PATvAKs4Ysw8HAfx12lksa6U1RY/edit?usp=sharing</a:t>
            </a:r>
            <a:endParaRPr/>
          </a:p>
          <a:p>
            <a:pPr indent="0" lvl="0" marL="0" rtl="0" algn="l">
              <a:spcBef>
                <a:spcPts val="1200"/>
              </a:spcBef>
              <a:spcAft>
                <a:spcPts val="0"/>
              </a:spcAft>
              <a:buNone/>
            </a:pPr>
            <a:r>
              <a:rPr lang="en-GB"/>
              <a:t>As we met again to continue our discussions, these ideas were generated by focusing on each of the categories on the mind map and figuring possibilities for products that may assist or terminate the issues involved. Through the different sections, our main focus was on the security section and a way to motivate non-cyclists. We believed this was the best focus as: it involved larger target groups, security is needed for any cyclist, and motivation would help non-cyclists. </a:t>
            </a:r>
            <a:endParaRPr/>
          </a:p>
          <a:p>
            <a:pPr indent="0" lvl="0" marL="0" rtl="0" algn="l">
              <a:spcBef>
                <a:spcPts val="1200"/>
              </a:spcBef>
              <a:spcAft>
                <a:spcPts val="1200"/>
              </a:spcAft>
              <a:buNone/>
            </a:pPr>
            <a:r>
              <a:rPr lang="en-GB"/>
              <a:t>After deciding the areas that are of interest and with our initial ideas, we spent some time researching existing products to enable us to evaluate what we have and to see whether there were similarities or ideas that could be improved upon. A couple examples were the google glasses that provides a heads up display for the user whilst its on or a variety of apps that helps user in different ways such as training, goal setter, exercise time management and guide to biking. We took these ideas into account and considered if they can be incorporated into our generated ideas or enhance them.</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86350" y="122795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Hi</a:t>
            </a:r>
            <a:r>
              <a:rPr lang="en-GB"/>
              <a:t>-Fi Prototype</a:t>
            </a:r>
            <a:endParaRPr/>
          </a:p>
        </p:txBody>
      </p:sp>
      <p:sp>
        <p:nvSpPr>
          <p:cNvPr id="683" name="Google Shape;683;p72"/>
          <p:cNvSpPr txBox="1"/>
          <p:nvPr/>
        </p:nvSpPr>
        <p:spPr>
          <a:xfrm>
            <a:off x="1326450" y="2880000"/>
            <a:ext cx="649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D9D9D9"/>
                </a:solidFill>
                <a:latin typeface="Open Sans"/>
                <a:ea typeface="Open Sans"/>
                <a:cs typeface="Open Sans"/>
                <a:sym typeface="Open Sans"/>
              </a:rPr>
              <a:t>We’ve chosen to take Intellilock into hi-fi prototyping so continued developing and testing to further advance our idea.</a:t>
            </a:r>
            <a:endParaRPr>
              <a:solidFill>
                <a:srgbClr val="D9D9D9"/>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3"/>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 </a:t>
            </a:r>
            <a:endParaRPr/>
          </a:p>
        </p:txBody>
      </p:sp>
      <p:sp>
        <p:nvSpPr>
          <p:cNvPr id="689" name="Google Shape;689;p73"/>
          <p:cNvSpPr txBox="1"/>
          <p:nvPr>
            <p:ph idx="1" type="body"/>
          </p:nvPr>
        </p:nvSpPr>
        <p:spPr>
          <a:xfrm>
            <a:off x="311700" y="963375"/>
            <a:ext cx="4799700" cy="403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Upon deciding that we would go with the bike lock as our hi-fi prototype: we wanted to further test its feasibility by making a 3D model of it. This also served to help visualise the design in a way that meant everyone was on the same page.</a:t>
            </a:r>
            <a:endParaRPr/>
          </a:p>
          <a:p>
            <a:pPr indent="0" lvl="0" marL="0" rtl="0" algn="l">
              <a:spcBef>
                <a:spcPts val="1200"/>
              </a:spcBef>
              <a:spcAft>
                <a:spcPts val="0"/>
              </a:spcAft>
              <a:buNone/>
            </a:pPr>
            <a:r>
              <a:rPr lang="en-GB"/>
              <a:t>Shown here is the first iteration of the hi-fi design. In the image of the front you can see:</a:t>
            </a:r>
            <a:endParaRPr/>
          </a:p>
          <a:p>
            <a:pPr indent="-292100" lvl="0" marL="457200" rtl="0" algn="l">
              <a:spcBef>
                <a:spcPts val="1200"/>
              </a:spcBef>
              <a:spcAft>
                <a:spcPts val="0"/>
              </a:spcAft>
              <a:buSzPts val="1000"/>
              <a:buChar char="-"/>
            </a:pPr>
            <a:r>
              <a:rPr lang="en-GB"/>
              <a:t>The RFID fob reader (circular white plastic receiver - has a metal backplate to protect other electronics)</a:t>
            </a:r>
            <a:endParaRPr/>
          </a:p>
          <a:p>
            <a:pPr indent="-292100" lvl="0" marL="457200" rtl="0" algn="l">
              <a:spcBef>
                <a:spcPts val="0"/>
              </a:spcBef>
              <a:spcAft>
                <a:spcPts val="0"/>
              </a:spcAft>
              <a:buSzPts val="1000"/>
              <a:buChar char="-"/>
            </a:pPr>
            <a:r>
              <a:rPr lang="en-GB"/>
              <a:t>Battery charging port + charge level (small blue port on the left + bright LEDs ranging from red to green)</a:t>
            </a:r>
            <a:endParaRPr/>
          </a:p>
          <a:p>
            <a:pPr indent="-292100" lvl="0" marL="457200" rtl="0" algn="l">
              <a:spcBef>
                <a:spcPts val="0"/>
              </a:spcBef>
              <a:spcAft>
                <a:spcPts val="0"/>
              </a:spcAft>
              <a:buSzPts val="1000"/>
              <a:buChar char="-"/>
            </a:pPr>
            <a:r>
              <a:rPr lang="en-GB"/>
              <a:t>Status indicator (circular LED above fob reader)</a:t>
            </a:r>
            <a:endParaRPr/>
          </a:p>
          <a:p>
            <a:pPr indent="-292100" lvl="0" marL="457200" rtl="0" algn="l">
              <a:spcBef>
                <a:spcPts val="0"/>
              </a:spcBef>
              <a:spcAft>
                <a:spcPts val="0"/>
              </a:spcAft>
              <a:buSzPts val="1000"/>
              <a:buChar char="-"/>
            </a:pPr>
            <a:r>
              <a:rPr lang="en-GB"/>
              <a:t>Cable coming out of the lock (below the charging port)</a:t>
            </a:r>
            <a:endParaRPr/>
          </a:p>
          <a:p>
            <a:pPr indent="-292100" lvl="0" marL="457200" rtl="0" algn="l">
              <a:spcBef>
                <a:spcPts val="0"/>
              </a:spcBef>
              <a:spcAft>
                <a:spcPts val="0"/>
              </a:spcAft>
              <a:buSzPts val="1000"/>
              <a:buChar char="-"/>
            </a:pPr>
            <a:r>
              <a:rPr lang="en-GB"/>
              <a:t>Speaker for bike alarm (below the fob reader)</a:t>
            </a:r>
            <a:endParaRPr/>
          </a:p>
          <a:p>
            <a:pPr indent="-292100" lvl="0" marL="457200" rtl="0" algn="l">
              <a:spcBef>
                <a:spcPts val="0"/>
              </a:spcBef>
              <a:spcAft>
                <a:spcPts val="0"/>
              </a:spcAft>
              <a:buSzPts val="1000"/>
              <a:buChar char="-"/>
            </a:pPr>
            <a:r>
              <a:rPr lang="en-GB"/>
              <a:t>Button for retracting the lock cable (blue button below the speaker)</a:t>
            </a:r>
            <a:endParaRPr/>
          </a:p>
          <a:p>
            <a:pPr indent="0" lvl="0" marL="0" rtl="0" algn="l">
              <a:spcBef>
                <a:spcPts val="1200"/>
              </a:spcBef>
              <a:spcAft>
                <a:spcPts val="1200"/>
              </a:spcAft>
              <a:buNone/>
            </a:pPr>
            <a:r>
              <a:rPr lang="en-GB"/>
              <a:t>The image of the back demonstrates the mechanism that would hold </a:t>
            </a:r>
            <a:r>
              <a:rPr lang="en-GB"/>
              <a:t>Intellilock</a:t>
            </a:r>
            <a:r>
              <a:rPr lang="en-GB"/>
              <a:t> to the bike, which is comprised of white rubber strips that would protect and grip the bike frame and metal bars which would retract to tighten the lock </a:t>
            </a:r>
            <a:r>
              <a:rPr lang="en-GB"/>
              <a:t>around</a:t>
            </a:r>
            <a:r>
              <a:rPr lang="en-GB"/>
              <a:t> the bike.</a:t>
            </a:r>
            <a:endParaRPr/>
          </a:p>
        </p:txBody>
      </p:sp>
      <p:pic>
        <p:nvPicPr>
          <p:cNvPr id="690" name="Google Shape;690;p73"/>
          <p:cNvPicPr preferRelativeResize="0"/>
          <p:nvPr/>
        </p:nvPicPr>
        <p:blipFill>
          <a:blip r:embed="rId3">
            <a:alphaModFix/>
          </a:blip>
          <a:stretch>
            <a:fillRect/>
          </a:stretch>
        </p:blipFill>
        <p:spPr>
          <a:xfrm>
            <a:off x="5476037" y="224650"/>
            <a:ext cx="3452702" cy="1942151"/>
          </a:xfrm>
          <a:prstGeom prst="rect">
            <a:avLst/>
          </a:prstGeom>
          <a:noFill/>
          <a:ln>
            <a:noFill/>
          </a:ln>
        </p:spPr>
      </p:pic>
      <p:pic>
        <p:nvPicPr>
          <p:cNvPr id="691" name="Google Shape;691;p73"/>
          <p:cNvPicPr preferRelativeResize="0"/>
          <p:nvPr/>
        </p:nvPicPr>
        <p:blipFill>
          <a:blip r:embed="rId4">
            <a:alphaModFix/>
          </a:blip>
          <a:stretch>
            <a:fillRect/>
          </a:stretch>
        </p:blipFill>
        <p:spPr>
          <a:xfrm>
            <a:off x="5450025" y="2571750"/>
            <a:ext cx="3504725" cy="1971400"/>
          </a:xfrm>
          <a:prstGeom prst="rect">
            <a:avLst/>
          </a:prstGeom>
          <a:noFill/>
          <a:ln>
            <a:noFill/>
          </a:ln>
        </p:spPr>
      </p:pic>
      <p:sp>
        <p:nvSpPr>
          <p:cNvPr id="692" name="Google Shape;692;p73"/>
          <p:cNvSpPr txBox="1"/>
          <p:nvPr/>
        </p:nvSpPr>
        <p:spPr>
          <a:xfrm>
            <a:off x="6575532" y="2166800"/>
            <a:ext cx="12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Front of lock</a:t>
            </a:r>
            <a:endParaRPr>
              <a:latin typeface="Open Sans"/>
              <a:ea typeface="Open Sans"/>
              <a:cs typeface="Open Sans"/>
              <a:sym typeface="Open Sans"/>
            </a:endParaRPr>
          </a:p>
        </p:txBody>
      </p:sp>
      <p:sp>
        <p:nvSpPr>
          <p:cNvPr id="693" name="Google Shape;693;p73"/>
          <p:cNvSpPr txBox="1"/>
          <p:nvPr/>
        </p:nvSpPr>
        <p:spPr>
          <a:xfrm>
            <a:off x="6575532" y="4547900"/>
            <a:ext cx="12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Back </a:t>
            </a:r>
            <a:r>
              <a:rPr lang="en-GB">
                <a:latin typeface="Open Sans"/>
                <a:ea typeface="Open Sans"/>
                <a:cs typeface="Open Sans"/>
                <a:sym typeface="Open Sans"/>
              </a:rPr>
              <a:t>of lock</a:t>
            </a:r>
            <a:endParaRPr>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4"/>
          <p:cNvSpPr txBox="1"/>
          <p:nvPr>
            <p:ph type="title"/>
          </p:nvPr>
        </p:nvSpPr>
        <p:spPr>
          <a:xfrm>
            <a:off x="311700" y="2642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Double-Diamond Model</a:t>
            </a:r>
            <a:endParaRPr/>
          </a:p>
        </p:txBody>
      </p:sp>
      <p:pic>
        <p:nvPicPr>
          <p:cNvPr id="699" name="Google Shape;699;p74"/>
          <p:cNvPicPr preferRelativeResize="0"/>
          <p:nvPr/>
        </p:nvPicPr>
        <p:blipFill rotWithShape="1">
          <a:blip r:embed="rId3">
            <a:alphaModFix/>
          </a:blip>
          <a:srcRect b="5739" l="19313" r="17939" t="10599"/>
          <a:stretch/>
        </p:blipFill>
        <p:spPr>
          <a:xfrm>
            <a:off x="6340725" y="67700"/>
            <a:ext cx="2599350" cy="2293125"/>
          </a:xfrm>
          <a:prstGeom prst="rect">
            <a:avLst/>
          </a:prstGeom>
          <a:noFill/>
          <a:ln>
            <a:noFill/>
          </a:ln>
        </p:spPr>
      </p:pic>
      <p:sp>
        <p:nvSpPr>
          <p:cNvPr id="700" name="Google Shape;700;p74"/>
          <p:cNvSpPr txBox="1"/>
          <p:nvPr>
            <p:ph idx="1" type="body"/>
          </p:nvPr>
        </p:nvSpPr>
        <p:spPr>
          <a:xfrm>
            <a:off x="311700" y="813100"/>
            <a:ext cx="8672700" cy="42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developing our ideas, we use the Double-Diamond model to help us with the design process, </a:t>
            </a:r>
            <a:br>
              <a:rPr lang="en-GB"/>
            </a:br>
            <a:r>
              <a:rPr lang="en-GB"/>
              <a:t>we summarise each stage </a:t>
            </a:r>
            <a:r>
              <a:rPr lang="en-GB"/>
              <a:t>throughout this project as:</a:t>
            </a:r>
            <a:endParaRPr/>
          </a:p>
          <a:p>
            <a:pPr indent="0" lvl="0" marL="0" rtl="0" algn="l">
              <a:spcBef>
                <a:spcPts val="1200"/>
              </a:spcBef>
              <a:spcAft>
                <a:spcPts val="0"/>
              </a:spcAft>
              <a:buNone/>
            </a:pPr>
            <a:r>
              <a:rPr b="1" lang="en-GB"/>
              <a:t>Discover </a:t>
            </a:r>
            <a:r>
              <a:rPr lang="en-GB"/>
              <a:t>- we initially discussed a broad variety of issues that cyclists may potentially face. After </a:t>
            </a:r>
            <a:br>
              <a:rPr lang="en-GB"/>
            </a:br>
            <a:r>
              <a:rPr lang="en-GB"/>
              <a:t>releasing a survey, we were able to narrow said issues down.</a:t>
            </a:r>
            <a:endParaRPr/>
          </a:p>
          <a:p>
            <a:pPr indent="0" lvl="0" marL="0" rtl="0" algn="l">
              <a:spcBef>
                <a:spcPts val="1200"/>
              </a:spcBef>
              <a:spcAft>
                <a:spcPts val="0"/>
              </a:spcAft>
              <a:buNone/>
            </a:pPr>
            <a:r>
              <a:rPr b="1" lang="en-GB"/>
              <a:t>Define </a:t>
            </a:r>
            <a:r>
              <a:rPr lang="en-GB"/>
              <a:t>- through the survey, we discovered that a large proportion of cyclists have had their bikes </a:t>
            </a:r>
            <a:br>
              <a:rPr lang="en-GB"/>
            </a:br>
            <a:r>
              <a:rPr lang="en-GB"/>
              <a:t>stolen, and most participants only had a simple cable lock, or no security at all. Most participants </a:t>
            </a:r>
            <a:br>
              <a:rPr lang="en-GB"/>
            </a:br>
            <a:r>
              <a:rPr lang="en-GB"/>
              <a:t>also only spent &lt;£100 on cycling in the past year. There we also a lot of people who used to cycle, </a:t>
            </a:r>
            <a:br>
              <a:rPr lang="en-GB"/>
            </a:br>
            <a:r>
              <a:rPr lang="en-GB"/>
              <a:t>that no longer do. From these results, we considered a couple of spaces for solutions, which included some sort of security, and an app that would help motivate people to cycle again.</a:t>
            </a:r>
            <a:endParaRPr/>
          </a:p>
          <a:p>
            <a:pPr indent="0" lvl="0" marL="0" rtl="0" algn="l">
              <a:spcBef>
                <a:spcPts val="1200"/>
              </a:spcBef>
              <a:spcAft>
                <a:spcPts val="0"/>
              </a:spcAft>
              <a:buNone/>
            </a:pPr>
            <a:r>
              <a:rPr b="1" lang="en-GB"/>
              <a:t>Develop </a:t>
            </a:r>
            <a:r>
              <a:rPr lang="en-GB"/>
              <a:t>- we went through numerous different ideas when considering our design space. For the lock, we decided that we wanted it to be bound to bike in some way, as well as having a key fob lock. We looked at the existing bike locks, taking note of the way they worked. For the app, our ideas ultimately converged onto a map app that allows users to create/share routes, as well as mark potential hazards.</a:t>
            </a:r>
            <a:endParaRPr/>
          </a:p>
          <a:p>
            <a:pPr indent="0" lvl="0" marL="0" rtl="0" algn="l">
              <a:spcBef>
                <a:spcPts val="1200"/>
              </a:spcBef>
              <a:spcAft>
                <a:spcPts val="0"/>
              </a:spcAft>
              <a:buNone/>
            </a:pPr>
            <a:r>
              <a:rPr b="1" lang="en-GB"/>
              <a:t>Deliver </a:t>
            </a:r>
            <a:r>
              <a:rPr lang="en-GB"/>
              <a:t>- our 2 lo-fi ideas are a bike lock and a community-sourced map app. However, whilst in the process of deciding which one to develop into a hi-fi prototype, we discovered a few existing apps that were very similar to our map app. As a result, we went with the bike lock as our final idea. We went through a few iterations until we settled on a final design for the lock, featuring a method to attach it to the bike, a </a:t>
            </a:r>
            <a:r>
              <a:rPr lang="en-GB"/>
              <a:t>key fob</a:t>
            </a:r>
            <a:r>
              <a:rPr lang="en-GB"/>
              <a:t> lock, a gps and a text-based alert system.</a:t>
            </a:r>
            <a:endParaRPr/>
          </a:p>
          <a:p>
            <a:pPr indent="0" lvl="0" marL="0" rtl="0" algn="l">
              <a:spcBef>
                <a:spcPts val="1200"/>
              </a:spcBef>
              <a:spcAft>
                <a:spcPts val="0"/>
              </a:spcAft>
              <a:buNone/>
            </a:pPr>
            <a:r>
              <a:rPr b="1" lang="en-GB"/>
              <a:t>Benefits of the model </a:t>
            </a:r>
            <a:r>
              <a:rPr lang="en-GB"/>
              <a:t>- The Double Diamond model was useful as it split the design process into distinct phases. By placing the research phase first, it helped reduce a broad problem such as 'cycling' into more precise areas, allowing us to pick one those that were both important and appealing to our group. It further helped us develop a wide range of ideas, then bring them together to form our final concepts.</a:t>
            </a:r>
            <a:endParaRPr/>
          </a:p>
          <a:p>
            <a:pPr indent="0" lvl="0" marL="0" rtl="0" algn="l">
              <a:spcBef>
                <a:spcPts val="1200"/>
              </a:spcBef>
              <a:spcAft>
                <a:spcPts val="1200"/>
              </a:spcAft>
              <a:buNone/>
            </a:pPr>
            <a:r>
              <a:t/>
            </a:r>
            <a:endParaRPr b="1"/>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Circuit Flowchart</a:t>
            </a:r>
            <a:endParaRPr/>
          </a:p>
        </p:txBody>
      </p:sp>
      <p:sp>
        <p:nvSpPr>
          <p:cNvPr id="706" name="Google Shape;706;p75"/>
          <p:cNvSpPr txBox="1"/>
          <p:nvPr>
            <p:ph idx="1" type="body"/>
          </p:nvPr>
        </p:nvSpPr>
        <p:spPr>
          <a:xfrm>
            <a:off x="311700" y="1152425"/>
            <a:ext cx="5509500" cy="363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Intellilock contains a key fob reader and locking mechanism, a GSM (mobile messaging) module, a GPS receiver, an alarm and a tripwire circuit that passes through the locking cord, all which require power. The </a:t>
            </a:r>
            <a:r>
              <a:rPr lang="en-GB"/>
              <a:t>alarm</a:t>
            </a:r>
            <a:r>
              <a:rPr lang="en-GB"/>
              <a:t> is triggered when the circuit passing through the cord is broken, so if someone tried to cut the lock it would trigger. Therefore while the lock is in use, a small current must constantly pass through the circuit. </a:t>
            </a:r>
            <a:endParaRPr/>
          </a:p>
          <a:p>
            <a:pPr indent="0" lvl="0" marL="0" rtl="0" algn="l">
              <a:spcBef>
                <a:spcPts val="1200"/>
              </a:spcBef>
              <a:spcAft>
                <a:spcPts val="0"/>
              </a:spcAft>
              <a:buNone/>
            </a:pPr>
            <a:r>
              <a:rPr lang="en-GB"/>
              <a:t>The other systems will only be powered when in use; for example, the GPRS </a:t>
            </a:r>
            <a:r>
              <a:rPr lang="en-GB"/>
              <a:t>emitter</a:t>
            </a:r>
            <a:r>
              <a:rPr lang="en-GB"/>
              <a:t> needs to only be powered when the GPS signal needs to be sent (which is the same event as the alarm- the lock has been cut). The alarm for </a:t>
            </a:r>
            <a:r>
              <a:rPr lang="en-GB"/>
              <a:t>when it needs to be active due to the theft mode on the Intellilock.</a:t>
            </a:r>
            <a:endParaRPr/>
          </a:p>
          <a:p>
            <a:pPr indent="0" lvl="0" marL="0" rtl="0" algn="l">
              <a:spcBef>
                <a:spcPts val="1200"/>
              </a:spcBef>
              <a:spcAft>
                <a:spcPts val="0"/>
              </a:spcAft>
              <a:buNone/>
            </a:pPr>
            <a:r>
              <a:rPr lang="en-GB"/>
              <a:t>The flowchart on </a:t>
            </a:r>
            <a:r>
              <a:rPr lang="en-GB"/>
              <a:t>the</a:t>
            </a:r>
            <a:r>
              <a:rPr lang="en-GB"/>
              <a:t> right demonstrates how Intellilock processes information depending on its state.</a:t>
            </a:r>
            <a:endParaRPr/>
          </a:p>
          <a:p>
            <a:pPr indent="0" lvl="0" marL="0" rtl="0" algn="l">
              <a:spcBef>
                <a:spcPts val="1200"/>
              </a:spcBef>
              <a:spcAft>
                <a:spcPts val="1200"/>
              </a:spcAft>
              <a:buNone/>
            </a:pPr>
            <a:r>
              <a:rPr lang="en-GB"/>
              <a:t>The key fob itself only needs a small amount of power to display the light, which is also provided by button batteries. The lock itself powers the key fob when it is being read, as the key fob uses electromagnetic fields </a:t>
            </a:r>
            <a:r>
              <a:rPr lang="en-GB"/>
              <a:t>emitted</a:t>
            </a:r>
            <a:r>
              <a:rPr lang="en-GB"/>
              <a:t> by the lock to send a signal to it as described on the next slide.</a:t>
            </a:r>
            <a:endParaRPr/>
          </a:p>
        </p:txBody>
      </p:sp>
      <p:pic>
        <p:nvPicPr>
          <p:cNvPr id="707" name="Google Shape;707;p75"/>
          <p:cNvPicPr preferRelativeResize="0"/>
          <p:nvPr/>
        </p:nvPicPr>
        <p:blipFill>
          <a:blip r:embed="rId3">
            <a:alphaModFix/>
          </a:blip>
          <a:stretch>
            <a:fillRect/>
          </a:stretch>
        </p:blipFill>
        <p:spPr>
          <a:xfrm>
            <a:off x="6022575" y="181338"/>
            <a:ext cx="2696875" cy="47808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Security Fob</a:t>
            </a:r>
            <a:endParaRPr/>
          </a:p>
        </p:txBody>
      </p:sp>
      <p:sp>
        <p:nvSpPr>
          <p:cNvPr id="713" name="Google Shape;713;p76"/>
          <p:cNvSpPr txBox="1"/>
          <p:nvPr>
            <p:ph idx="1" type="body"/>
          </p:nvPr>
        </p:nvSpPr>
        <p:spPr>
          <a:xfrm>
            <a:off x="311700" y="1094025"/>
            <a:ext cx="8520600" cy="381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purpose of using a fob is for the locking/unlocking of </a:t>
            </a:r>
            <a:r>
              <a:rPr lang="en-GB"/>
              <a:t>Intellilock</a:t>
            </a:r>
            <a:r>
              <a:rPr lang="en-GB"/>
              <a:t>. Instead of </a:t>
            </a:r>
            <a:r>
              <a:rPr lang="en-GB"/>
              <a:t>using a key like most locks, the fob will have other functionalities as well as being easily portable like with a key. It’s portable as its small and can be put on a set of keys like a keyring. The features of the fob are as follows:</a:t>
            </a:r>
            <a:endParaRPr/>
          </a:p>
          <a:p>
            <a:pPr indent="-292100" lvl="0" marL="457200" rtl="0" algn="l">
              <a:spcBef>
                <a:spcPts val="1200"/>
              </a:spcBef>
              <a:spcAft>
                <a:spcPts val="0"/>
              </a:spcAft>
              <a:buSzPts val="1000"/>
              <a:buChar char="●"/>
            </a:pPr>
            <a:r>
              <a:rPr lang="en-GB"/>
              <a:t>Installation of Intellilock explained in the next slide</a:t>
            </a:r>
            <a:endParaRPr/>
          </a:p>
          <a:p>
            <a:pPr indent="-292100" lvl="0" marL="457200" rtl="0" algn="l">
              <a:spcBef>
                <a:spcPts val="0"/>
              </a:spcBef>
              <a:spcAft>
                <a:spcPts val="0"/>
              </a:spcAft>
              <a:buSzPts val="1000"/>
              <a:buChar char="●"/>
            </a:pPr>
            <a:r>
              <a:rPr lang="en-GB"/>
              <a:t>Lock/unlock Intellilock</a:t>
            </a:r>
            <a:endParaRPr/>
          </a:p>
          <a:p>
            <a:pPr indent="-292100" lvl="0" marL="457200" rtl="0" algn="l">
              <a:spcBef>
                <a:spcPts val="0"/>
              </a:spcBef>
              <a:spcAft>
                <a:spcPts val="0"/>
              </a:spcAft>
              <a:buSzPts val="1000"/>
              <a:buChar char="●"/>
            </a:pPr>
            <a:r>
              <a:rPr lang="en-GB"/>
              <a:t>Simple alert system for the biker, accomplished by lights and vibration </a:t>
            </a:r>
            <a:endParaRPr/>
          </a:p>
          <a:p>
            <a:pPr indent="0" lvl="0" marL="0" rtl="0" algn="l">
              <a:spcBef>
                <a:spcPts val="1200"/>
              </a:spcBef>
              <a:spcAft>
                <a:spcPts val="0"/>
              </a:spcAft>
              <a:buNone/>
            </a:pPr>
            <a:r>
              <a:rPr lang="en-GB"/>
              <a:t>The fob will work by using Radio Frequency Identification (RFID) as well as an intelligent barcode system that acts as the unique identifier for Intellilock. This uses electromagnetic fields so that it can track and identify the stored data of the identifier. Radio waves are used for the interaction between the fob and the fob reader that’s on the lock. They are preprogrammed so that each set is unique to one another and each chip in a fob will have an assigned frequency that can communicate with the reader. Therefore once the frequency lines up with one another then the reader will activate. Based on the length of this activation, it has two functionalities. A short activation is the bike lock/unlock mechanism but a longer activation (10 seconds) is the installation of the bike lock detailed on the next slide.</a:t>
            </a:r>
            <a:endParaRPr/>
          </a:p>
          <a:p>
            <a:pPr indent="0" lvl="0" marL="0" rtl="0" algn="l">
              <a:spcBef>
                <a:spcPts val="1200"/>
              </a:spcBef>
              <a:spcAft>
                <a:spcPts val="1200"/>
              </a:spcAft>
              <a:buNone/>
            </a:pPr>
            <a:r>
              <a:rPr lang="en-GB"/>
              <a:t>Along with Intellilock, one side of the fob is a LED button that when pressed will display green if the safety is certain, yellow if it’s out of range or technical issue, orange if the battery needs replacing. If the lock is broken into then the fob will flash red regardless of whether the button is pressed as well as the fob vibrating incase the user doesn't have a line of sight on their phone or fob. With two ways to notify the biker as well as a text message, the biker will be able to react quickly and efficiently wherever they may be.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7"/>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Lock Fitting and Setup</a:t>
            </a:r>
            <a:endParaRPr/>
          </a:p>
        </p:txBody>
      </p:sp>
      <p:sp>
        <p:nvSpPr>
          <p:cNvPr id="719" name="Google Shape;719;p77"/>
          <p:cNvSpPr txBox="1"/>
          <p:nvPr>
            <p:ph idx="1" type="body"/>
          </p:nvPr>
        </p:nvSpPr>
        <p:spPr>
          <a:xfrm>
            <a:off x="234400" y="1017975"/>
            <a:ext cx="4601100" cy="39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Intellilock’s</a:t>
            </a:r>
            <a:r>
              <a:rPr lang="en-GB"/>
              <a:t> fitting mechanism is </a:t>
            </a:r>
            <a:r>
              <a:rPr lang="en-GB"/>
              <a:t>designed so that the lock can be attached at various different points depending on the design of the frame of the users bike. The system works as follows:</a:t>
            </a:r>
            <a:endParaRPr/>
          </a:p>
          <a:p>
            <a:pPr indent="-292100" lvl="0" marL="457200" rtl="0" algn="l">
              <a:spcBef>
                <a:spcPts val="1200"/>
              </a:spcBef>
              <a:spcAft>
                <a:spcPts val="0"/>
              </a:spcAft>
              <a:buSzPts val="1000"/>
              <a:buChar char="●"/>
            </a:pPr>
            <a:r>
              <a:rPr lang="en-GB"/>
              <a:t>Hold fob on lock for 10 seconds to unlock &amp; retract clamping bars</a:t>
            </a:r>
            <a:endParaRPr/>
          </a:p>
          <a:p>
            <a:pPr indent="-292100" lvl="0" marL="457200" rtl="0" algn="l">
              <a:spcBef>
                <a:spcPts val="0"/>
              </a:spcBef>
              <a:spcAft>
                <a:spcPts val="0"/>
              </a:spcAft>
              <a:buSzPts val="1000"/>
              <a:buChar char="●"/>
            </a:pPr>
            <a:r>
              <a:rPr lang="en-GB"/>
              <a:t>Position lock around bike frame</a:t>
            </a:r>
            <a:endParaRPr/>
          </a:p>
          <a:p>
            <a:pPr indent="-292100" lvl="0" marL="457200" rtl="0" algn="l">
              <a:spcBef>
                <a:spcPts val="0"/>
              </a:spcBef>
              <a:spcAft>
                <a:spcPts val="0"/>
              </a:spcAft>
              <a:buSzPts val="1000"/>
              <a:buChar char="●"/>
            </a:pPr>
            <a:r>
              <a:rPr lang="en-GB"/>
              <a:t>Hold fob on lock until lock emits a </a:t>
            </a:r>
            <a:r>
              <a:rPr i="1" lang="en-GB"/>
              <a:t>‘beep’</a:t>
            </a:r>
            <a:r>
              <a:rPr lang="en-GB"/>
              <a:t> indicating the clamp bars are locked in place</a:t>
            </a:r>
            <a:endParaRPr/>
          </a:p>
          <a:p>
            <a:pPr indent="0" lvl="0" marL="0" rtl="0" algn="l">
              <a:spcBef>
                <a:spcPts val="1200"/>
              </a:spcBef>
              <a:spcAft>
                <a:spcPts val="0"/>
              </a:spcAft>
              <a:buNone/>
            </a:pPr>
            <a:r>
              <a:rPr lang="en-GB"/>
              <a:t>The clamp bar locking process is as follows:</a:t>
            </a:r>
            <a:endParaRPr/>
          </a:p>
          <a:p>
            <a:pPr indent="-292100" lvl="0" marL="457200" rtl="0" algn="l">
              <a:spcBef>
                <a:spcPts val="1200"/>
              </a:spcBef>
              <a:spcAft>
                <a:spcPts val="0"/>
              </a:spcAft>
              <a:buSzPts val="1000"/>
              <a:buChar char="●"/>
            </a:pPr>
            <a:r>
              <a:rPr lang="en-GB"/>
              <a:t>Upon user holding fob against lock for 10 seconds, the clamp bars start to extend - the extending force is weak, for safety</a:t>
            </a:r>
            <a:endParaRPr/>
          </a:p>
          <a:p>
            <a:pPr indent="-292100" lvl="0" marL="457200" rtl="0" algn="l">
              <a:spcBef>
                <a:spcPts val="0"/>
              </a:spcBef>
              <a:spcAft>
                <a:spcPts val="0"/>
              </a:spcAft>
              <a:buSzPts val="1000"/>
              <a:buChar char="●"/>
            </a:pPr>
            <a:r>
              <a:rPr lang="en-GB"/>
              <a:t>When the clamp bars reach the other end of the locking mechanism, they enter and hook inside Intellilock’s frame</a:t>
            </a:r>
            <a:endParaRPr/>
          </a:p>
          <a:p>
            <a:pPr indent="-292100" lvl="0" marL="457200" rtl="0" algn="l">
              <a:spcBef>
                <a:spcPts val="0"/>
              </a:spcBef>
              <a:spcAft>
                <a:spcPts val="0"/>
              </a:spcAft>
              <a:buSzPts val="1000"/>
              <a:buChar char="●"/>
            </a:pPr>
            <a:r>
              <a:rPr lang="en-GB"/>
              <a:t>The clamp bars then start to be retracted until a certain clamping force is achieved at which point the other end of the clamp bars lock into place inside Intellilock’s frame</a:t>
            </a:r>
            <a:endParaRPr/>
          </a:p>
        </p:txBody>
      </p:sp>
      <p:sp>
        <p:nvSpPr>
          <p:cNvPr id="720" name="Google Shape;720;p77"/>
          <p:cNvSpPr txBox="1"/>
          <p:nvPr>
            <p:ph idx="1" type="body"/>
          </p:nvPr>
        </p:nvSpPr>
        <p:spPr>
          <a:xfrm>
            <a:off x="4915800" y="976175"/>
            <a:ext cx="4003500" cy="383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force driving the extension of the clamp bars is weak and interruptible in the event of detection of an obstructive body (such as human fingers). If the fob is removed from the lock at any point before the audible cue indicating completion of the locking process, the locking procedure is immediately aborted and all tension/driving forces in the system are released.</a:t>
            </a:r>
            <a:endParaRPr/>
          </a:p>
          <a:p>
            <a:pPr indent="0" lvl="0" marL="0" rtl="0" algn="l">
              <a:spcBef>
                <a:spcPts val="1200"/>
              </a:spcBef>
              <a:spcAft>
                <a:spcPts val="0"/>
              </a:spcAft>
              <a:buNone/>
            </a:pPr>
            <a:r>
              <a:rPr lang="en-GB"/>
              <a:t>In order for alert messages to be sent to the user upon interference with the lock, some contact information is required. This is gathered and </a:t>
            </a:r>
            <a:r>
              <a:rPr lang="en-GB"/>
              <a:t>Intellilock</a:t>
            </a:r>
            <a:r>
              <a:rPr lang="en-GB"/>
              <a:t> is registered as in-use with this person using a simple website. The basic wireframes for the MVP of this website are on the next slide.</a:t>
            </a:r>
            <a:endParaRPr/>
          </a:p>
          <a:p>
            <a:pPr indent="0" lvl="0" marL="0" rtl="0" algn="l">
              <a:spcBef>
                <a:spcPts val="1200"/>
              </a:spcBef>
              <a:spcAft>
                <a:spcPts val="0"/>
              </a:spcAft>
              <a:buNone/>
            </a:pPr>
            <a:r>
              <a:rPr lang="en-GB"/>
              <a:t>The basic process is to input a contact number, </a:t>
            </a:r>
            <a:r>
              <a:rPr lang="en-GB"/>
              <a:t>Intellilock’s</a:t>
            </a:r>
            <a:r>
              <a:rPr lang="en-GB"/>
              <a:t> unique serial number and a password via the setup page in order to link the specific unit and the signals emerging from it to the contact number in the central </a:t>
            </a:r>
            <a:r>
              <a:rPr lang="en-GB"/>
              <a:t>server</a:t>
            </a:r>
            <a:r>
              <a:rPr lang="en-GB"/>
              <a:t>. </a:t>
            </a:r>
            <a:r>
              <a:rPr lang="en-GB"/>
              <a:t>Intellilock</a:t>
            </a:r>
            <a:r>
              <a:rPr lang="en-GB"/>
              <a:t> then downloads the number from the server and stores it locally in an encrypted flash memory store to utilise in a notable event.</a:t>
            </a:r>
            <a:endParaRPr/>
          </a:p>
          <a:p>
            <a:pPr indent="0" lvl="0" marL="0" rtl="0" algn="l">
              <a:spcBef>
                <a:spcPts val="1200"/>
              </a:spcBef>
              <a:spcAft>
                <a:spcPts val="12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8"/>
          <p:cNvSpPr txBox="1"/>
          <p:nvPr>
            <p:ph type="title"/>
          </p:nvPr>
        </p:nvSpPr>
        <p:spPr>
          <a:xfrm>
            <a:off x="311700" y="11635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Lock Web Interface</a:t>
            </a:r>
            <a:endParaRPr/>
          </a:p>
        </p:txBody>
      </p:sp>
      <p:sp>
        <p:nvSpPr>
          <p:cNvPr id="726" name="Google Shape;726;p78"/>
          <p:cNvSpPr txBox="1"/>
          <p:nvPr>
            <p:ph idx="1" type="body"/>
          </p:nvPr>
        </p:nvSpPr>
        <p:spPr>
          <a:xfrm>
            <a:off x="3704700" y="857800"/>
            <a:ext cx="920700" cy="347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GB" sz="839"/>
              <a:t>Landing page</a:t>
            </a:r>
            <a:endParaRPr sz="839"/>
          </a:p>
        </p:txBody>
      </p:sp>
      <p:pic>
        <p:nvPicPr>
          <p:cNvPr id="727" name="Google Shape;727;p78"/>
          <p:cNvPicPr preferRelativeResize="0"/>
          <p:nvPr/>
        </p:nvPicPr>
        <p:blipFill>
          <a:blip r:embed="rId3">
            <a:alphaModFix/>
          </a:blip>
          <a:stretch>
            <a:fillRect/>
          </a:stretch>
        </p:blipFill>
        <p:spPr>
          <a:xfrm>
            <a:off x="5096616" y="2846350"/>
            <a:ext cx="3154432" cy="1890350"/>
          </a:xfrm>
          <a:prstGeom prst="rect">
            <a:avLst/>
          </a:prstGeom>
          <a:noFill/>
          <a:ln>
            <a:noFill/>
          </a:ln>
        </p:spPr>
      </p:pic>
      <p:pic>
        <p:nvPicPr>
          <p:cNvPr id="728" name="Google Shape;728;p78"/>
          <p:cNvPicPr preferRelativeResize="0"/>
          <p:nvPr/>
        </p:nvPicPr>
        <p:blipFill>
          <a:blip r:embed="rId4">
            <a:alphaModFix/>
          </a:blip>
          <a:stretch>
            <a:fillRect/>
          </a:stretch>
        </p:blipFill>
        <p:spPr>
          <a:xfrm>
            <a:off x="575925" y="823750"/>
            <a:ext cx="3154427" cy="1890345"/>
          </a:xfrm>
          <a:prstGeom prst="rect">
            <a:avLst/>
          </a:prstGeom>
          <a:noFill/>
          <a:ln>
            <a:noFill/>
          </a:ln>
        </p:spPr>
      </p:pic>
      <p:pic>
        <p:nvPicPr>
          <p:cNvPr id="729" name="Google Shape;729;p78"/>
          <p:cNvPicPr preferRelativeResize="0"/>
          <p:nvPr/>
        </p:nvPicPr>
        <p:blipFill>
          <a:blip r:embed="rId5">
            <a:alphaModFix/>
          </a:blip>
          <a:stretch>
            <a:fillRect/>
          </a:stretch>
        </p:blipFill>
        <p:spPr>
          <a:xfrm>
            <a:off x="5096625" y="823750"/>
            <a:ext cx="3154427" cy="1890345"/>
          </a:xfrm>
          <a:prstGeom prst="rect">
            <a:avLst/>
          </a:prstGeom>
          <a:noFill/>
          <a:ln>
            <a:noFill/>
          </a:ln>
        </p:spPr>
      </p:pic>
      <p:pic>
        <p:nvPicPr>
          <p:cNvPr id="730" name="Google Shape;730;p78"/>
          <p:cNvPicPr preferRelativeResize="0"/>
          <p:nvPr/>
        </p:nvPicPr>
        <p:blipFill>
          <a:blip r:embed="rId6">
            <a:alphaModFix/>
          </a:blip>
          <a:stretch>
            <a:fillRect/>
          </a:stretch>
        </p:blipFill>
        <p:spPr>
          <a:xfrm>
            <a:off x="575925" y="2846350"/>
            <a:ext cx="3154427" cy="1890344"/>
          </a:xfrm>
          <a:prstGeom prst="rect">
            <a:avLst/>
          </a:prstGeom>
          <a:noFill/>
          <a:ln>
            <a:noFill/>
          </a:ln>
        </p:spPr>
      </p:pic>
      <p:sp>
        <p:nvSpPr>
          <p:cNvPr id="731" name="Google Shape;731;p78"/>
          <p:cNvSpPr txBox="1"/>
          <p:nvPr>
            <p:ph idx="1" type="body"/>
          </p:nvPr>
        </p:nvSpPr>
        <p:spPr>
          <a:xfrm>
            <a:off x="4393775" y="2224050"/>
            <a:ext cx="791100" cy="34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800"/>
              <a:t>Setup page</a:t>
            </a:r>
            <a:endParaRPr sz="800"/>
          </a:p>
        </p:txBody>
      </p:sp>
      <p:sp>
        <p:nvSpPr>
          <p:cNvPr id="732" name="Google Shape;732;p78"/>
          <p:cNvSpPr txBox="1"/>
          <p:nvPr>
            <p:ph idx="1" type="body"/>
          </p:nvPr>
        </p:nvSpPr>
        <p:spPr>
          <a:xfrm>
            <a:off x="3704700" y="2925625"/>
            <a:ext cx="867300" cy="40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lang="en-GB" sz="800"/>
              <a:t>Monitor login </a:t>
            </a:r>
            <a:r>
              <a:rPr lang="en-GB" sz="800"/>
              <a:t>page</a:t>
            </a:r>
            <a:endParaRPr sz="800"/>
          </a:p>
        </p:txBody>
      </p:sp>
      <p:sp>
        <p:nvSpPr>
          <p:cNvPr id="733" name="Google Shape;733;p78"/>
          <p:cNvSpPr txBox="1"/>
          <p:nvPr>
            <p:ph idx="1" type="body"/>
          </p:nvPr>
        </p:nvSpPr>
        <p:spPr>
          <a:xfrm>
            <a:off x="4330950" y="4209875"/>
            <a:ext cx="867300" cy="40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lang="en-GB" sz="800"/>
              <a:t>Monitor page</a:t>
            </a:r>
            <a:endParaRPr sz="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9"/>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Communication Technology</a:t>
            </a:r>
            <a:endParaRPr/>
          </a:p>
        </p:txBody>
      </p:sp>
      <p:sp>
        <p:nvSpPr>
          <p:cNvPr id="739" name="Google Shape;739;p79"/>
          <p:cNvSpPr txBox="1"/>
          <p:nvPr>
            <p:ph idx="1" type="body"/>
          </p:nvPr>
        </p:nvSpPr>
        <p:spPr>
          <a:xfrm>
            <a:off x="394050" y="1093075"/>
            <a:ext cx="8238300" cy="39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flow of data through the lock </a:t>
            </a:r>
            <a:r>
              <a:rPr lang="en-GB"/>
              <a:t>system</a:t>
            </a:r>
            <a:r>
              <a:rPr lang="en-GB"/>
              <a:t> routes one-way from the lock to the central web server to the user’s phone to the fob and each link uses a different technology to make use of the </a:t>
            </a:r>
            <a:r>
              <a:rPr lang="en-GB"/>
              <a:t>power available and provide range required for effective operation. We took into account that the size of the lock cannot be too big so we found compact ways to accomplish the data transferred between each of these stages of the flow of data.</a:t>
            </a:r>
            <a:endParaRPr/>
          </a:p>
          <a:p>
            <a:pPr indent="-292100" lvl="0" marL="457200" rtl="0" algn="l">
              <a:spcBef>
                <a:spcPts val="1200"/>
              </a:spcBef>
              <a:spcAft>
                <a:spcPts val="0"/>
              </a:spcAft>
              <a:buSzPts val="1000"/>
              <a:buChar char="●"/>
            </a:pPr>
            <a:r>
              <a:rPr lang="en-GB"/>
              <a:t>Lock to Server: Global System for Mobile Communications (GSM)</a:t>
            </a:r>
            <a:endParaRPr/>
          </a:p>
          <a:p>
            <a:pPr indent="-292100" lvl="1" marL="914400" rtl="0" algn="l">
              <a:spcBef>
                <a:spcPts val="0"/>
              </a:spcBef>
              <a:spcAft>
                <a:spcPts val="0"/>
              </a:spcAft>
              <a:buSzPts val="1000"/>
              <a:buChar char="○"/>
            </a:pPr>
            <a:r>
              <a:rPr lang="en-GB"/>
              <a:t>Intellilock contains a microcontroller, GPS antenna and GPS module, i.e. the GPS component of Intellilock that will generate the current location information into packets of data. This would then be sent to the GSM so that it may be sent over to the web server.</a:t>
            </a:r>
            <a:endParaRPr/>
          </a:p>
          <a:p>
            <a:pPr indent="-292100" lvl="1" marL="914400" rtl="0" algn="l">
              <a:spcBef>
                <a:spcPts val="0"/>
              </a:spcBef>
              <a:spcAft>
                <a:spcPts val="0"/>
              </a:spcAft>
              <a:buSzPts val="1000"/>
              <a:buChar char="○"/>
            </a:pPr>
            <a:r>
              <a:rPr lang="en-GB"/>
              <a:t>Intellilock includes a GSM modem and antenna to send data to the server via the mobile network. This is the best solution we discovered through our research since satellite communications requires expensive, bulky hardware and lots of power for transmission. We also looked at ultra-wide band technology as used by Apple in the AirTag but realised that this wouldn’t work without a ubiquitous network of higher-powered devices to transmit the lock’s initial signal via satellite. We found that GSM is used in dog tracking collars which shows implementation in a compact, lightweight and low power device is feasible. </a:t>
            </a:r>
            <a:endParaRPr/>
          </a:p>
          <a:p>
            <a:pPr indent="-292100" lvl="1" marL="914400" rtl="0" algn="l">
              <a:spcBef>
                <a:spcPts val="0"/>
              </a:spcBef>
              <a:spcAft>
                <a:spcPts val="0"/>
              </a:spcAft>
              <a:buSzPts val="1000"/>
              <a:buChar char="○"/>
            </a:pPr>
            <a:r>
              <a:rPr lang="en-GB"/>
              <a:t>GPRS (General Packet Radio Service) is the communication that will be used for the transfer of GPS data as this is a simple packet oriented method. It utilises 2G/3G which is efficient for our lock due to the fact that the only data we need sent is the GPS data. </a:t>
            </a:r>
            <a:endParaRPr/>
          </a:p>
          <a:p>
            <a:pPr indent="-292100" lvl="1" marL="914400" rtl="0" algn="l">
              <a:spcBef>
                <a:spcPts val="0"/>
              </a:spcBef>
              <a:spcAft>
                <a:spcPts val="0"/>
              </a:spcAft>
              <a:buSzPts val="1000"/>
              <a:buChar char="○"/>
            </a:pPr>
            <a:r>
              <a:rPr lang="en-GB"/>
              <a:t>Therefore by the combination of these 3 areas, we are able to gather the location of Intellilock and communicate it to the server so that it may be processed further to be sent to the user’s mobile.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0"/>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Communication Technology cont.</a:t>
            </a:r>
            <a:endParaRPr/>
          </a:p>
        </p:txBody>
      </p:sp>
      <p:sp>
        <p:nvSpPr>
          <p:cNvPr id="745" name="Google Shape;745;p8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GB"/>
              <a:t>Server to Phone: SMS</a:t>
            </a:r>
            <a:endParaRPr/>
          </a:p>
          <a:p>
            <a:pPr indent="-292100" lvl="1" marL="914400" rtl="0" algn="l">
              <a:spcBef>
                <a:spcPts val="0"/>
              </a:spcBef>
              <a:spcAft>
                <a:spcPts val="0"/>
              </a:spcAft>
              <a:buSzPts val="1000"/>
              <a:buChar char="○"/>
            </a:pPr>
            <a:r>
              <a:rPr lang="en-GB"/>
              <a:t>We decided to use SMS to transmit messages from the server to the user’s phone since it each cheap and has good coverage across the country, including in many more remote areas where mobile data signals do not reach. It is also a simple technology to implement and the sending of messages could be subcontracted out.</a:t>
            </a:r>
            <a:endParaRPr/>
          </a:p>
          <a:p>
            <a:pPr indent="-292100" lvl="0" marL="457200" rtl="0" algn="l">
              <a:spcBef>
                <a:spcPts val="0"/>
              </a:spcBef>
              <a:spcAft>
                <a:spcPts val="0"/>
              </a:spcAft>
              <a:buSzPts val="1000"/>
              <a:buChar char="●"/>
            </a:pPr>
            <a:r>
              <a:rPr lang="en-GB"/>
              <a:t>Phone to Fob: Bluetooth Low Energy</a:t>
            </a:r>
            <a:endParaRPr/>
          </a:p>
          <a:p>
            <a:pPr indent="-292100" lvl="1" marL="914400" rtl="0" algn="l">
              <a:spcBef>
                <a:spcPts val="0"/>
              </a:spcBef>
              <a:spcAft>
                <a:spcPts val="0"/>
              </a:spcAft>
              <a:buSzPts val="1000"/>
              <a:buChar char="○"/>
            </a:pPr>
            <a:r>
              <a:rPr lang="en-GB"/>
              <a:t>Bluetooth Low Energy is a form of Bluetooth designed to be compact and energy efficient enough to maintain a bluetooth connection with the same range as the original variation in devices running with a single button battery for months or years. This technology is applicable as the idea is that the fob only displays a status light when the button in pressed within close range of the user’s phone, otherwise the status light is inoperative.</a:t>
            </a:r>
            <a:endParaRPr/>
          </a:p>
          <a:p>
            <a:pPr indent="-292100" lvl="1" marL="914400" rtl="0" algn="l">
              <a:spcBef>
                <a:spcPts val="0"/>
              </a:spcBef>
              <a:spcAft>
                <a:spcPts val="0"/>
              </a:spcAft>
              <a:buSzPts val="1000"/>
              <a:buChar char="○"/>
            </a:pPr>
            <a:r>
              <a:rPr lang="en-GB"/>
              <a:t>This Bluetooth connection would require an app on the user’s phone which accesses the text messages received from the server’s phone number (a feature allowed by iOS and Android) and transmit the status update to the fob via the Bluetooth connection. The app could also contain the same interface and features as shown on the web interface wireframes.</a:t>
            </a:r>
            <a:endParaRPr/>
          </a:p>
          <a:p>
            <a:pPr indent="0" lvl="0" marL="0" rtl="0" algn="l">
              <a:spcBef>
                <a:spcPts val="1200"/>
              </a:spcBef>
              <a:spcAft>
                <a:spcPts val="12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1"/>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Alert Triggers &amp; Location Tracking</a:t>
            </a:r>
            <a:endParaRPr/>
          </a:p>
        </p:txBody>
      </p:sp>
      <p:sp>
        <p:nvSpPr>
          <p:cNvPr id="751" name="Google Shape;751;p81"/>
          <p:cNvSpPr txBox="1"/>
          <p:nvPr>
            <p:ph idx="1" type="body"/>
          </p:nvPr>
        </p:nvSpPr>
        <p:spPr>
          <a:xfrm>
            <a:off x="311700" y="963175"/>
            <a:ext cx="8491800" cy="4000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Intellilock</a:t>
            </a:r>
            <a:r>
              <a:rPr lang="en-GB"/>
              <a:t> exists in one of two states: ‘normal operation’ or </a:t>
            </a:r>
            <a:r>
              <a:rPr lang="en-GB"/>
              <a:t>‘theft mode’</a:t>
            </a:r>
            <a:r>
              <a:rPr lang="en-GB"/>
              <a:t>. Normal operation is the default and theft mode is triggered either manually or automatically by one or more of the following:</a:t>
            </a:r>
            <a:endParaRPr/>
          </a:p>
          <a:p>
            <a:pPr indent="-292100" lvl="0" marL="457200" rtl="0" algn="l">
              <a:spcBef>
                <a:spcPts val="1200"/>
              </a:spcBef>
              <a:spcAft>
                <a:spcPts val="0"/>
              </a:spcAft>
              <a:buSzPts val="1000"/>
              <a:buChar char="●"/>
            </a:pPr>
            <a:r>
              <a:rPr lang="en-GB"/>
              <a:t>Excessive force on the locking cable when engaged</a:t>
            </a:r>
            <a:endParaRPr/>
          </a:p>
          <a:p>
            <a:pPr indent="-292100" lvl="0" marL="457200" rtl="0" algn="l">
              <a:spcBef>
                <a:spcPts val="0"/>
              </a:spcBef>
              <a:spcAft>
                <a:spcPts val="0"/>
              </a:spcAft>
              <a:buSzPts val="1000"/>
              <a:buChar char="●"/>
            </a:pPr>
            <a:r>
              <a:rPr lang="en-GB"/>
              <a:t>Cutting of the locking cable</a:t>
            </a:r>
            <a:endParaRPr/>
          </a:p>
          <a:p>
            <a:pPr indent="-292100" lvl="0" marL="457200" rtl="0" algn="l">
              <a:spcBef>
                <a:spcPts val="0"/>
              </a:spcBef>
              <a:spcAft>
                <a:spcPts val="0"/>
              </a:spcAft>
              <a:buSzPts val="1000"/>
              <a:buChar char="●"/>
            </a:pPr>
            <a:r>
              <a:rPr lang="en-GB"/>
              <a:t>Excessive forces on </a:t>
            </a:r>
            <a:r>
              <a:rPr lang="en-GB"/>
              <a:t>Intellilock’s</a:t>
            </a:r>
            <a:r>
              <a:rPr lang="en-GB"/>
              <a:t> housing (such as hammer strikes)</a:t>
            </a:r>
            <a:endParaRPr/>
          </a:p>
          <a:p>
            <a:pPr indent="-292100" lvl="0" marL="457200" rtl="0" algn="l">
              <a:spcBef>
                <a:spcPts val="0"/>
              </a:spcBef>
              <a:spcAft>
                <a:spcPts val="0"/>
              </a:spcAft>
              <a:buSzPts val="1000"/>
              <a:buChar char="●"/>
            </a:pPr>
            <a:r>
              <a:rPr lang="en-GB"/>
              <a:t>Manual reporting of loss/theft via the web interface (see monitor page)</a:t>
            </a:r>
            <a:endParaRPr/>
          </a:p>
          <a:p>
            <a:pPr indent="0" lvl="0" marL="0" rtl="0" algn="l">
              <a:spcBef>
                <a:spcPts val="1200"/>
              </a:spcBef>
              <a:spcAft>
                <a:spcPts val="0"/>
              </a:spcAft>
              <a:buNone/>
            </a:pPr>
            <a:r>
              <a:rPr lang="en-GB"/>
              <a:t>Upon entering theft mode, the alerting process detailed on the next slide is initiated as the lock uses its low-power GPS receiver to determine its location which is sent to the central server for viewing by the lock owner on the web interface.</a:t>
            </a:r>
            <a:endParaRPr/>
          </a:p>
          <a:p>
            <a:pPr indent="0" lvl="0" marL="0" rtl="0" algn="l">
              <a:spcBef>
                <a:spcPts val="1200"/>
              </a:spcBef>
              <a:spcAft>
                <a:spcPts val="0"/>
              </a:spcAft>
              <a:buNone/>
            </a:pPr>
            <a:r>
              <a:rPr lang="en-GB"/>
              <a:t>When looking at location detection technologies, we considered Bluetooth, Wi-Fi Direct and GPS. However, Bluetooth and Wi-Fi Direct have ranges that are too small for this use case (~30m and 30m-200m respectively). Therefore the remaining option is GPS. The system of satellites is free to use meaning no subscription or lifetime purchase cost are required to cover this but the limiting factor is energy since this lock must be a low-power device to avoid the inconvenience of constant charging.</a:t>
            </a:r>
            <a:endParaRPr/>
          </a:p>
          <a:p>
            <a:pPr indent="0" lvl="0" marL="0" rtl="0" algn="l">
              <a:spcBef>
                <a:spcPts val="1200"/>
              </a:spcBef>
              <a:spcAft>
                <a:spcPts val="0"/>
              </a:spcAft>
              <a:buNone/>
            </a:pPr>
            <a:r>
              <a:rPr lang="en-GB"/>
              <a:t>As a result, the GPS location of the lock is only calculated by the GPS receiver and transmitted to the central server via GSM upon </a:t>
            </a:r>
            <a:r>
              <a:rPr lang="en-GB"/>
              <a:t>Intellilock</a:t>
            </a:r>
            <a:r>
              <a:rPr lang="en-GB"/>
              <a:t> being cut or the bike being reported stolen on the web interface (see the monitor page). Upon this trigger, the position of the bike is updated and transmitted every 2 minutes until the battery is drained or the </a:t>
            </a:r>
            <a:r>
              <a:rPr lang="en-GB"/>
              <a:t>theft mode</a:t>
            </a:r>
            <a:r>
              <a:rPr lang="en-GB"/>
              <a:t> of </a:t>
            </a:r>
            <a:r>
              <a:rPr lang="en-GB"/>
              <a:t>Intellilock</a:t>
            </a:r>
            <a:r>
              <a:rPr lang="en-GB"/>
              <a:t> is deactivated using both the fob that came with </a:t>
            </a:r>
            <a:r>
              <a:rPr lang="en-GB"/>
              <a:t>Intellilock</a:t>
            </a:r>
            <a:r>
              <a:rPr lang="en-GB"/>
              <a:t> and the web interface. The reason for requiring both of these forms of authentication to deactivate the position reports is that it is not inconceivable that the </a:t>
            </a:r>
            <a:r>
              <a:rPr lang="en-GB"/>
              <a:t>thief</a:t>
            </a:r>
            <a:r>
              <a:rPr lang="en-GB"/>
              <a:t> could obtain control of one of these. The primary reason the position reports can be deactivated is in case the user accidentally reports the bike as stolen or the </a:t>
            </a:r>
            <a:r>
              <a:rPr lang="en-GB"/>
              <a:t>theft mode</a:t>
            </a:r>
            <a:r>
              <a:rPr lang="en-GB"/>
              <a:t> is erroneously triggered by other stimuli.</a:t>
            </a:r>
            <a:endParaRPr/>
          </a:p>
          <a:p>
            <a:pPr indent="0" lvl="0" marL="0" rtl="0" algn="l">
              <a:spcBef>
                <a:spcPts val="1200"/>
              </a:spcBef>
              <a:spcAft>
                <a:spcPts val="1200"/>
              </a:spcAft>
              <a:buNone/>
            </a:pPr>
            <a:r>
              <a:rPr lang="en-GB"/>
              <a:t>This means that </a:t>
            </a:r>
            <a:r>
              <a:rPr lang="en-GB"/>
              <a:t>Intellilock</a:t>
            </a:r>
            <a:r>
              <a:rPr lang="en-GB"/>
              <a:t> is reusable in the event of theft or loss if the bike is returned to the user and </a:t>
            </a:r>
            <a:r>
              <a:rPr lang="en-GB"/>
              <a:t>Intellilock</a:t>
            </a:r>
            <a:r>
              <a:rPr lang="en-GB"/>
              <a:t> is in an undamaged state.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Autoethnography</a:t>
            </a:r>
            <a:endParaRPr/>
          </a:p>
        </p:txBody>
      </p:sp>
      <p:sp>
        <p:nvSpPr>
          <p:cNvPr id="113" name="Google Shape;113;p19"/>
          <p:cNvSpPr txBox="1"/>
          <p:nvPr>
            <p:ph idx="1" type="body"/>
          </p:nvPr>
        </p:nvSpPr>
        <p:spPr>
          <a:xfrm>
            <a:off x="311700" y="1097625"/>
            <a:ext cx="8520600" cy="374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 assist with coming up with an idea, we utilised autoethnography by seeing what areas of cycling we personally had issues with. Following discussion, a list was compiled of particular pains:</a:t>
            </a:r>
            <a:endParaRPr/>
          </a:p>
          <a:p>
            <a:pPr indent="-292100" lvl="0" marL="457200" rtl="0" algn="l">
              <a:spcBef>
                <a:spcPts val="1200"/>
              </a:spcBef>
              <a:spcAft>
                <a:spcPts val="0"/>
              </a:spcAft>
              <a:buSzPts val="1000"/>
              <a:buChar char="●"/>
            </a:pPr>
            <a:r>
              <a:rPr lang="en-GB"/>
              <a:t>When travelling to town it’s frustrating to locate an area to leave one’s bike, as it could lead to being late for appointments or locking up a bike in an alley with poor visibility</a:t>
            </a:r>
            <a:endParaRPr/>
          </a:p>
          <a:p>
            <a:pPr indent="-292100" lvl="0" marL="457200" rtl="0" algn="l">
              <a:spcBef>
                <a:spcPts val="0"/>
              </a:spcBef>
              <a:spcAft>
                <a:spcPts val="0"/>
              </a:spcAft>
              <a:buSzPts val="1000"/>
              <a:buChar char="●"/>
            </a:pPr>
            <a:r>
              <a:rPr lang="en-GB"/>
              <a:t>A member of the group knew someone who had their bike stolen, and the bike couldn’t be located because it wasn’t tracked in any way</a:t>
            </a:r>
            <a:endParaRPr/>
          </a:p>
          <a:p>
            <a:pPr indent="-292100" lvl="0" marL="457200" rtl="0" algn="l">
              <a:spcBef>
                <a:spcPts val="0"/>
              </a:spcBef>
              <a:spcAft>
                <a:spcPts val="0"/>
              </a:spcAft>
              <a:buSzPts val="1000"/>
              <a:buChar char="●"/>
            </a:pPr>
            <a:r>
              <a:rPr lang="en-GB"/>
              <a:t>Some roads leading into cities are very busy during rush hours, making cycling on them dangerous without a cycle lane</a:t>
            </a:r>
            <a:endParaRPr/>
          </a:p>
          <a:p>
            <a:pPr indent="-292100" lvl="0" marL="457200" rtl="0" algn="l">
              <a:spcBef>
                <a:spcPts val="0"/>
              </a:spcBef>
              <a:spcAft>
                <a:spcPts val="0"/>
              </a:spcAft>
              <a:buSzPts val="1000"/>
              <a:buChar char="●"/>
            </a:pPr>
            <a:r>
              <a:rPr lang="en-GB"/>
              <a:t>Cycling during winter can be dangerous, as frequently used roads can suddenly ice up and become a hazard</a:t>
            </a:r>
            <a:endParaRPr/>
          </a:p>
          <a:p>
            <a:pPr indent="-292100" lvl="0" marL="457200" rtl="0" algn="l">
              <a:spcBef>
                <a:spcPts val="0"/>
              </a:spcBef>
              <a:spcAft>
                <a:spcPts val="0"/>
              </a:spcAft>
              <a:buSzPts val="1000"/>
              <a:buChar char="●"/>
            </a:pPr>
            <a:r>
              <a:rPr lang="en-GB"/>
              <a:t>Unless the bike lock can be </a:t>
            </a:r>
            <a:r>
              <a:rPr lang="en-GB"/>
              <a:t>attached</a:t>
            </a:r>
            <a:r>
              <a:rPr lang="en-GB"/>
              <a:t> to the bicycle, it can be easily forgotten at home</a:t>
            </a:r>
            <a:endParaRPr/>
          </a:p>
          <a:p>
            <a:pPr indent="0" lvl="0" marL="0" rtl="0" algn="l">
              <a:spcBef>
                <a:spcPts val="1200"/>
              </a:spcBef>
              <a:spcAft>
                <a:spcPts val="800"/>
              </a:spcAft>
              <a:buNone/>
            </a:pPr>
            <a:r>
              <a:rPr lang="en-GB"/>
              <a:t>This list has been concatenated to include only the issues that seemed to have the most potential for a solution within the scope of this module. These frustrations became the basis of our main ideas, as figuring out a solution for problems that affected our daily lives was an effective motivator. Furthermore, it turned out that it was easier to start discussions regarding troubles that had annoyed us previously, as those situations ended up being memorable and could be extrapolated into a potentially innovative idea.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2"/>
          <p:cNvSpPr txBox="1"/>
          <p:nvPr>
            <p:ph type="title"/>
          </p:nvPr>
        </p:nvSpPr>
        <p:spPr>
          <a:xfrm>
            <a:off x="311700" y="445025"/>
            <a:ext cx="2032500" cy="165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100"/>
              <a:t>L</a:t>
            </a:r>
            <a:r>
              <a:rPr lang="en-GB" sz="3100"/>
              <a:t>ock Alerting</a:t>
            </a:r>
            <a:endParaRPr sz="3100"/>
          </a:p>
          <a:p>
            <a:pPr indent="0" lvl="0" marL="0" rtl="0" algn="l">
              <a:spcBef>
                <a:spcPts val="0"/>
              </a:spcBef>
              <a:spcAft>
                <a:spcPts val="0"/>
              </a:spcAft>
              <a:buNone/>
            </a:pPr>
            <a:r>
              <a:rPr lang="en-GB" sz="3100"/>
              <a:t>Process</a:t>
            </a:r>
            <a:endParaRPr sz="3100"/>
          </a:p>
        </p:txBody>
      </p:sp>
      <p:pic>
        <p:nvPicPr>
          <p:cNvPr id="757" name="Google Shape;757;p82"/>
          <p:cNvPicPr preferRelativeResize="0"/>
          <p:nvPr/>
        </p:nvPicPr>
        <p:blipFill>
          <a:blip r:embed="rId3">
            <a:alphaModFix/>
          </a:blip>
          <a:stretch>
            <a:fillRect/>
          </a:stretch>
        </p:blipFill>
        <p:spPr>
          <a:xfrm>
            <a:off x="2447575" y="487475"/>
            <a:ext cx="6384724" cy="3686275"/>
          </a:xfrm>
          <a:prstGeom prst="rect">
            <a:avLst/>
          </a:prstGeom>
          <a:noFill/>
          <a:ln>
            <a:noFill/>
          </a:ln>
        </p:spPr>
      </p:pic>
      <p:pic>
        <p:nvPicPr>
          <p:cNvPr id="758" name="Google Shape;758;p82"/>
          <p:cNvPicPr preferRelativeResize="0"/>
          <p:nvPr/>
        </p:nvPicPr>
        <p:blipFill rotWithShape="1">
          <a:blip r:embed="rId4">
            <a:alphaModFix/>
          </a:blip>
          <a:srcRect b="32366" l="3177" r="4707" t="2020"/>
          <a:stretch/>
        </p:blipFill>
        <p:spPr>
          <a:xfrm>
            <a:off x="97025" y="2850000"/>
            <a:ext cx="2693501" cy="220267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3"/>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Prototype Analysis</a:t>
            </a:r>
            <a:endParaRPr/>
          </a:p>
        </p:txBody>
      </p:sp>
      <p:sp>
        <p:nvSpPr>
          <p:cNvPr id="764" name="Google Shape;764;p83"/>
          <p:cNvSpPr txBox="1"/>
          <p:nvPr>
            <p:ph idx="1" type="body"/>
          </p:nvPr>
        </p:nvSpPr>
        <p:spPr>
          <a:xfrm>
            <a:off x="311700" y="1113925"/>
            <a:ext cx="8520600" cy="369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At this point we reviewed </a:t>
            </a:r>
            <a:r>
              <a:rPr lang="en-GB"/>
              <a:t>our hi-fi lock prototype design using the personas defined earlier and discovered some issues:</a:t>
            </a:r>
            <a:endParaRPr/>
          </a:p>
          <a:p>
            <a:pPr indent="-292100" lvl="0" marL="457200" rtl="0" algn="l">
              <a:spcBef>
                <a:spcPts val="1200"/>
              </a:spcBef>
              <a:spcAft>
                <a:spcPts val="0"/>
              </a:spcAft>
              <a:buSzPts val="1000"/>
              <a:buChar char="●"/>
            </a:pPr>
            <a:r>
              <a:rPr lang="en-GB"/>
              <a:t>Intellilock requires charging too often to power the lights, speaker, fob reader, status light, gps receiver and fitting mechanism with a small battery</a:t>
            </a:r>
            <a:endParaRPr/>
          </a:p>
          <a:p>
            <a:pPr indent="-292100" lvl="1" marL="914400" rtl="0" algn="l">
              <a:spcBef>
                <a:spcPts val="0"/>
              </a:spcBef>
              <a:spcAft>
                <a:spcPts val="0"/>
              </a:spcAft>
              <a:buSzPts val="1000"/>
              <a:buChar char="○"/>
            </a:pPr>
            <a:r>
              <a:rPr lang="en-GB"/>
              <a:t>Jesika, Emily and Mikael cycle very frequently as part of their daily routine and it’s very inconvenient to have to remove Intellilock from the bike and charge it as often as all of these features would require.</a:t>
            </a:r>
            <a:endParaRPr/>
          </a:p>
          <a:p>
            <a:pPr indent="-292100" lvl="0" marL="457200" rtl="0" algn="l">
              <a:spcBef>
                <a:spcPts val="0"/>
              </a:spcBef>
              <a:spcAft>
                <a:spcPts val="0"/>
              </a:spcAft>
              <a:buSzPts val="1000"/>
              <a:buChar char="●"/>
            </a:pPr>
            <a:r>
              <a:rPr lang="en-GB"/>
              <a:t>There is not enough space for a sufficiently long lock cable</a:t>
            </a:r>
            <a:endParaRPr/>
          </a:p>
          <a:p>
            <a:pPr indent="-292100" lvl="1" marL="914400" rtl="0" algn="l">
              <a:spcBef>
                <a:spcPts val="0"/>
              </a:spcBef>
              <a:spcAft>
                <a:spcPts val="0"/>
              </a:spcAft>
              <a:buSzPts val="1000"/>
              <a:buChar char="○"/>
            </a:pPr>
            <a:r>
              <a:rPr lang="en-GB"/>
              <a:t>This is because Emily needs to lock her bike in various locations and so needs a long cable to ensure it will reach around any kind of fixed feature.</a:t>
            </a:r>
            <a:endParaRPr/>
          </a:p>
          <a:p>
            <a:pPr indent="-292100" lvl="0" marL="457200" rtl="0" algn="l">
              <a:spcBef>
                <a:spcPts val="0"/>
              </a:spcBef>
              <a:spcAft>
                <a:spcPts val="0"/>
              </a:spcAft>
              <a:buSzPts val="1000"/>
              <a:buChar char="●"/>
            </a:pPr>
            <a:r>
              <a:rPr lang="en-GB"/>
              <a:t>Needs to be waterproof - specifically the charging port is the issue in this respect</a:t>
            </a:r>
            <a:endParaRPr/>
          </a:p>
          <a:p>
            <a:pPr indent="-292100" lvl="1" marL="914400" rtl="0" algn="l">
              <a:spcBef>
                <a:spcPts val="0"/>
              </a:spcBef>
              <a:spcAft>
                <a:spcPts val="0"/>
              </a:spcAft>
              <a:buSzPts val="1000"/>
              <a:buChar char="○"/>
            </a:pPr>
            <a:r>
              <a:rPr lang="en-GB"/>
              <a:t>Emily and Mikael in particular will have situations requiring they cycle in the rain so that they can work</a:t>
            </a:r>
            <a:endParaRPr/>
          </a:p>
          <a:p>
            <a:pPr indent="-292100" lvl="0" marL="457200" rtl="0" algn="l">
              <a:spcBef>
                <a:spcPts val="0"/>
              </a:spcBef>
              <a:spcAft>
                <a:spcPts val="0"/>
              </a:spcAft>
              <a:buSzPts val="1000"/>
              <a:buChar char="●"/>
            </a:pPr>
            <a:r>
              <a:rPr lang="en-GB"/>
              <a:t>The locking cable needs to be replaceable in the situation that it is attacked and the bike is recovered</a:t>
            </a:r>
            <a:endParaRPr/>
          </a:p>
          <a:p>
            <a:pPr indent="-292100" lvl="1" marL="914400" rtl="0" algn="l">
              <a:spcBef>
                <a:spcPts val="0"/>
              </a:spcBef>
              <a:spcAft>
                <a:spcPts val="0"/>
              </a:spcAft>
              <a:buSzPts val="1000"/>
              <a:buChar char="○"/>
            </a:pPr>
            <a:r>
              <a:rPr lang="en-GB"/>
              <a:t>Emily, Alex and Jesika all have limited budgets and cannot afford to replace an expensive lock in the case of recoverable theft</a:t>
            </a:r>
            <a:endParaRPr/>
          </a:p>
          <a:p>
            <a:pPr indent="0" lvl="0" marL="0" rtl="0" algn="l">
              <a:spcBef>
                <a:spcPts val="1200"/>
              </a:spcBef>
              <a:spcAft>
                <a:spcPts val="0"/>
              </a:spcAft>
              <a:buNone/>
            </a:pPr>
            <a:r>
              <a:rPr lang="en-GB"/>
              <a:t>We also showed the exported renders of the model to some of the users that viewed the Wizard of Oz prototype and they brought up the following practical points which are also relevant to our personas:</a:t>
            </a:r>
            <a:endParaRPr/>
          </a:p>
          <a:p>
            <a:pPr indent="-292100" lvl="0" marL="457200" rtl="0" algn="l">
              <a:spcBef>
                <a:spcPts val="1200"/>
              </a:spcBef>
              <a:spcAft>
                <a:spcPts val="0"/>
              </a:spcAft>
              <a:buSzPts val="1000"/>
              <a:buChar char="●"/>
            </a:pPr>
            <a:r>
              <a:rPr lang="en-GB"/>
              <a:t>Intellilock is attackable via a screwdriver or similar being hammered through the charging port - destroying the internal electronics</a:t>
            </a:r>
            <a:endParaRPr/>
          </a:p>
          <a:p>
            <a:pPr indent="-292100" lvl="1" marL="914400" rtl="0" algn="l">
              <a:spcBef>
                <a:spcPts val="0"/>
              </a:spcBef>
              <a:spcAft>
                <a:spcPts val="0"/>
              </a:spcAft>
              <a:buSzPts val="1000"/>
              <a:buChar char="○"/>
            </a:pPr>
            <a:r>
              <a:rPr lang="en-GB"/>
              <a:t>This is an issue for Emily, Mikael, Jesika and Alex as it fundamentally compromises the security of the lock</a:t>
            </a:r>
            <a:endParaRPr/>
          </a:p>
          <a:p>
            <a:pPr indent="-292100" lvl="0" marL="457200" rtl="0" algn="l">
              <a:spcBef>
                <a:spcPts val="0"/>
              </a:spcBef>
              <a:spcAft>
                <a:spcPts val="0"/>
              </a:spcAft>
              <a:buSzPts val="1000"/>
              <a:buChar char="●"/>
            </a:pPr>
            <a:r>
              <a:rPr lang="en-GB"/>
              <a:t>There might not be enough space within Intellilock, along with all the other electronics, for sufficiently high-powered motors for the fitting mechanism </a:t>
            </a:r>
            <a:endParaRPr/>
          </a:p>
          <a:p>
            <a:pPr indent="-292100" lvl="1" marL="914400" rtl="0" algn="l">
              <a:spcBef>
                <a:spcPts val="0"/>
              </a:spcBef>
              <a:spcAft>
                <a:spcPts val="0"/>
              </a:spcAft>
              <a:buSzPts val="1000"/>
              <a:buChar char="○"/>
            </a:pPr>
            <a:r>
              <a:rPr lang="en-GB"/>
              <a:t>This is a purely practical point that renders the current design impossible, the redesign needs to account for the fact that heavy users such as Emily, Jesika and Mikael will at some points need to remove the lock for charging purposes.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Addressing the Design Issues</a:t>
            </a:r>
            <a:endParaRPr/>
          </a:p>
        </p:txBody>
      </p:sp>
      <p:sp>
        <p:nvSpPr>
          <p:cNvPr id="770" name="Google Shape;770;p84"/>
          <p:cNvSpPr txBox="1"/>
          <p:nvPr>
            <p:ph idx="1" type="body"/>
          </p:nvPr>
        </p:nvSpPr>
        <p:spPr>
          <a:xfrm>
            <a:off x="311700" y="1017975"/>
            <a:ext cx="8520600" cy="40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had another group brainstorming session to come up with solutions to all of the problems discovered in the previous slide, here is what we came up with:</a:t>
            </a:r>
            <a:endParaRPr/>
          </a:p>
          <a:p>
            <a:pPr indent="-292100" lvl="0" marL="457200" rtl="0" algn="l">
              <a:spcBef>
                <a:spcPts val="1200"/>
              </a:spcBef>
              <a:spcAft>
                <a:spcPts val="0"/>
              </a:spcAft>
              <a:buSzPts val="1000"/>
              <a:buChar char="●"/>
            </a:pPr>
            <a:r>
              <a:rPr lang="en-GB"/>
              <a:t>The bike requires charging too often</a:t>
            </a:r>
            <a:endParaRPr/>
          </a:p>
          <a:p>
            <a:pPr indent="-292100" lvl="1" marL="914400" rtl="0" algn="l">
              <a:spcBef>
                <a:spcPts val="0"/>
              </a:spcBef>
              <a:spcAft>
                <a:spcPts val="0"/>
              </a:spcAft>
              <a:buSzPts val="1000"/>
              <a:buChar char="○"/>
            </a:pPr>
            <a:r>
              <a:rPr lang="en-GB"/>
              <a:t>Remove all of the status lights, replacing them with a text when the battery level is low. The gps receiver and speaker only turn on when ‘alert mode’ is activated in the lock. The fitting motors will be removed.</a:t>
            </a:r>
            <a:endParaRPr/>
          </a:p>
          <a:p>
            <a:pPr indent="-292100" lvl="0" marL="457200" rtl="0" algn="l">
              <a:spcBef>
                <a:spcPts val="0"/>
              </a:spcBef>
              <a:spcAft>
                <a:spcPts val="0"/>
              </a:spcAft>
              <a:buSzPts val="1000"/>
              <a:buChar char="●"/>
            </a:pPr>
            <a:r>
              <a:rPr lang="en-GB"/>
              <a:t>There is not enough space for a sufficiently long lock cable</a:t>
            </a:r>
            <a:endParaRPr/>
          </a:p>
          <a:p>
            <a:pPr indent="-292100" lvl="1" marL="914400" rtl="0" algn="l">
              <a:spcBef>
                <a:spcPts val="0"/>
              </a:spcBef>
              <a:spcAft>
                <a:spcPts val="0"/>
              </a:spcAft>
              <a:buSzPts val="1000"/>
              <a:buChar char="○"/>
            </a:pPr>
            <a:r>
              <a:rPr lang="en-GB"/>
              <a:t>Move all of the electronics apart from the fob reader, out of the cable housing and into a redesigned, crescent shaped, fitting frame. Make the cable housing slightly larger.</a:t>
            </a:r>
            <a:endParaRPr/>
          </a:p>
          <a:p>
            <a:pPr indent="-292100" lvl="0" marL="457200" rtl="0" algn="l">
              <a:spcBef>
                <a:spcPts val="0"/>
              </a:spcBef>
              <a:spcAft>
                <a:spcPts val="0"/>
              </a:spcAft>
              <a:buSzPts val="1000"/>
              <a:buChar char="●"/>
            </a:pPr>
            <a:r>
              <a:rPr lang="en-GB"/>
              <a:t>Needs to be waterproof</a:t>
            </a:r>
            <a:endParaRPr/>
          </a:p>
          <a:p>
            <a:pPr indent="-292100" lvl="1" marL="914400" rtl="0" algn="l">
              <a:spcBef>
                <a:spcPts val="0"/>
              </a:spcBef>
              <a:spcAft>
                <a:spcPts val="0"/>
              </a:spcAft>
              <a:buSzPts val="1000"/>
              <a:buChar char="○"/>
            </a:pPr>
            <a:r>
              <a:rPr lang="en-GB"/>
              <a:t>Remove the charging port - the power-hungry features have now been removed so the lock can be battery powered.</a:t>
            </a:r>
            <a:endParaRPr/>
          </a:p>
          <a:p>
            <a:pPr indent="-292100" lvl="0" marL="457200" rtl="0" algn="l">
              <a:spcBef>
                <a:spcPts val="0"/>
              </a:spcBef>
              <a:spcAft>
                <a:spcPts val="0"/>
              </a:spcAft>
              <a:buSzPts val="1000"/>
              <a:buChar char="●"/>
            </a:pPr>
            <a:r>
              <a:rPr lang="en-GB"/>
              <a:t>The locking cable needs to be replaceable</a:t>
            </a:r>
            <a:endParaRPr/>
          </a:p>
          <a:p>
            <a:pPr indent="-292100" lvl="1" marL="914400" rtl="0" algn="l">
              <a:spcBef>
                <a:spcPts val="0"/>
              </a:spcBef>
              <a:spcAft>
                <a:spcPts val="0"/>
              </a:spcAft>
              <a:buSzPts val="1000"/>
              <a:buChar char="○"/>
            </a:pPr>
            <a:r>
              <a:rPr lang="en-GB"/>
              <a:t>Screws on the inside of the fitting mechanism hold the locking mechanism onto the fitting frame. This means the manufacturer can replace the fitting cable if the lock is RMA’ed which is a suitable solution since the cable should not get cut very often at all.</a:t>
            </a:r>
            <a:endParaRPr/>
          </a:p>
          <a:p>
            <a:pPr indent="-292100" lvl="0" marL="457200" rtl="0" algn="l">
              <a:spcBef>
                <a:spcPts val="0"/>
              </a:spcBef>
              <a:spcAft>
                <a:spcPts val="0"/>
              </a:spcAft>
              <a:buSzPts val="1000"/>
              <a:buChar char="●"/>
            </a:pPr>
            <a:r>
              <a:rPr lang="en-GB"/>
              <a:t>Intellilock is attackable via a screwdriver or similar being hammered through the charging port - destroying the internal electronics</a:t>
            </a:r>
            <a:endParaRPr/>
          </a:p>
          <a:p>
            <a:pPr indent="-292100" lvl="1" marL="914400" rtl="0" algn="l">
              <a:spcBef>
                <a:spcPts val="0"/>
              </a:spcBef>
              <a:spcAft>
                <a:spcPts val="0"/>
              </a:spcAft>
              <a:buSzPts val="1000"/>
              <a:buChar char="○"/>
            </a:pPr>
            <a:r>
              <a:rPr lang="en-GB"/>
              <a:t>The charging port has been removed, the lock housing is now uninterrupted and this vulnerability has been removed.</a:t>
            </a:r>
            <a:endParaRPr/>
          </a:p>
          <a:p>
            <a:pPr indent="-292100" lvl="0" marL="457200" rtl="0" algn="l">
              <a:spcBef>
                <a:spcPts val="0"/>
              </a:spcBef>
              <a:spcAft>
                <a:spcPts val="0"/>
              </a:spcAft>
              <a:buSzPts val="1000"/>
              <a:buChar char="●"/>
            </a:pPr>
            <a:r>
              <a:rPr lang="en-GB"/>
              <a:t>There is not enough space within Intellilock, along with all the other electronics, for sufficiently high-powered motors for the fitting mechanism </a:t>
            </a:r>
            <a:endParaRPr/>
          </a:p>
          <a:p>
            <a:pPr indent="-292100" lvl="1" marL="914400" rtl="0" algn="l">
              <a:spcBef>
                <a:spcPts val="0"/>
              </a:spcBef>
              <a:spcAft>
                <a:spcPts val="0"/>
              </a:spcAft>
              <a:buSzPts val="1000"/>
              <a:buChar char="○"/>
            </a:pPr>
            <a:r>
              <a:rPr lang="en-GB"/>
              <a:t>The fitting mechanism requires a full redesign, none of the previously considered ideas (shown in the previous QOC) work, new system described on the following slide. The front of the fitting mechanism is also to be made wider into a crescent shape to increase its volume to enable more components to fit inside.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Redesign of the Fitting Mechanism</a:t>
            </a:r>
            <a:endParaRPr/>
          </a:p>
        </p:txBody>
      </p:sp>
      <p:sp>
        <p:nvSpPr>
          <p:cNvPr id="776" name="Google Shape;776;p85"/>
          <p:cNvSpPr txBox="1"/>
          <p:nvPr>
            <p:ph idx="1" type="body"/>
          </p:nvPr>
        </p:nvSpPr>
        <p:spPr>
          <a:xfrm>
            <a:off x="311700" y="1044775"/>
            <a:ext cx="8520600" cy="230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generated multiple ideas for a new fitting mechanism that is low-powered, secure against attack with portable tools, easy to remove by the user, compact, simple and will fit bikes of multiple sizes. We came up with the following, all of which only require a small amount of power to release internal locking pins to release (The figures are on the next slide):</a:t>
            </a:r>
            <a:endParaRPr/>
          </a:p>
          <a:p>
            <a:pPr indent="-285750" lvl="0" marL="457200" rtl="0" algn="l">
              <a:spcBef>
                <a:spcPts val="600"/>
              </a:spcBef>
              <a:spcAft>
                <a:spcPts val="0"/>
              </a:spcAft>
              <a:buSzPts val="900"/>
              <a:buChar char="●"/>
            </a:pPr>
            <a:r>
              <a:rPr lang="en-GB" sz="900"/>
              <a:t>Intellilock</a:t>
            </a:r>
            <a:r>
              <a:rPr lang="en-GB" sz="900"/>
              <a:t> is made up of two parts - the front and back that push and lock together with internal pins. Two alternative types of join:</a:t>
            </a:r>
            <a:endParaRPr sz="900"/>
          </a:p>
          <a:p>
            <a:pPr indent="-285750" lvl="1" marL="914400" rtl="0" algn="l">
              <a:spcBef>
                <a:spcPts val="0"/>
              </a:spcBef>
              <a:spcAft>
                <a:spcPts val="0"/>
              </a:spcAft>
              <a:buSzPts val="900"/>
              <a:buChar char="○"/>
            </a:pPr>
            <a:r>
              <a:rPr lang="en-GB" sz="900"/>
              <a:t>Halves meet on a flat edge with lock pins on the inside edge of the fitting frame so they would be reinforced by the bike frame if attacked by a screwdriver or similar (figs 1.1, 1.2, 1.3)</a:t>
            </a:r>
            <a:endParaRPr sz="900"/>
          </a:p>
          <a:p>
            <a:pPr indent="-285750" lvl="1" marL="914400" rtl="0" algn="l">
              <a:spcBef>
                <a:spcPts val="0"/>
              </a:spcBef>
              <a:spcAft>
                <a:spcPts val="0"/>
              </a:spcAft>
              <a:buSzPts val="900"/>
              <a:buChar char="○"/>
            </a:pPr>
            <a:r>
              <a:rPr lang="en-GB" sz="900"/>
              <a:t>Halves meet in a ‘tongue and groove’ type way and pins point perpendicular to joining edges (figs 2.1, 2.2)</a:t>
            </a:r>
            <a:endParaRPr sz="900"/>
          </a:p>
          <a:p>
            <a:pPr indent="-285750" lvl="0" marL="457200" rtl="0" algn="l">
              <a:spcBef>
                <a:spcPts val="0"/>
              </a:spcBef>
              <a:spcAft>
                <a:spcPts val="0"/>
              </a:spcAft>
              <a:buSzPts val="900"/>
              <a:buChar char="●"/>
            </a:pPr>
            <a:r>
              <a:rPr lang="en-GB" sz="900"/>
              <a:t>Handcuff ratchet system - two ratcheted bars hinge on one side of the fitting frame (which surrounds the front side of the bike) and ‘click into’ the other side of the fitting frame. (figs 3.1, 3.2, 3.3, 3.4)</a:t>
            </a:r>
            <a:endParaRPr sz="900"/>
          </a:p>
          <a:p>
            <a:pPr indent="-285750" lvl="0" marL="457200" rtl="0" algn="l">
              <a:spcBef>
                <a:spcPts val="0"/>
              </a:spcBef>
              <a:spcAft>
                <a:spcPts val="0"/>
              </a:spcAft>
              <a:buSzPts val="900"/>
              <a:buChar char="●"/>
            </a:pPr>
            <a:r>
              <a:rPr lang="en-GB" sz="900"/>
              <a:t>Hinge and half system - a half and half system like the first one but there is a hinge on one side rather than pins on both sides (no sketches)</a:t>
            </a:r>
            <a:endParaRPr sz="900"/>
          </a:p>
          <a:p>
            <a:pPr indent="-285750" lvl="0" marL="457200" rtl="0" algn="l">
              <a:spcBef>
                <a:spcPts val="0"/>
              </a:spcBef>
              <a:spcAft>
                <a:spcPts val="0"/>
              </a:spcAft>
              <a:buSzPts val="900"/>
              <a:buChar char="●"/>
            </a:pPr>
            <a:r>
              <a:rPr lang="en-GB" sz="900"/>
              <a:t>Crescent clip with manual bars for security only - fitting frame surrounds just over half of the bike frame and holds itself on the bike when pushed on. Bars similar to the original fitting concept prevent the lock from being pulled off the bike and are closed manually. (fig 4)</a:t>
            </a:r>
            <a:endParaRPr/>
          </a:p>
        </p:txBody>
      </p:sp>
      <p:graphicFrame>
        <p:nvGraphicFramePr>
          <p:cNvPr id="777" name="Google Shape;777;p85"/>
          <p:cNvGraphicFramePr/>
          <p:nvPr/>
        </p:nvGraphicFramePr>
        <p:xfrm>
          <a:off x="3752175" y="3254875"/>
          <a:ext cx="3000000" cy="3000000"/>
        </p:xfrm>
        <a:graphic>
          <a:graphicData uri="http://schemas.openxmlformats.org/drawingml/2006/table">
            <a:tbl>
              <a:tblPr>
                <a:noFill/>
                <a:tableStyleId>{095F626E-096E-4AA1-A450-02F62EFBC075}</a:tableStyleId>
              </a:tblPr>
              <a:tblGrid>
                <a:gridCol w="1367350"/>
                <a:gridCol w="689875"/>
                <a:gridCol w="477475"/>
                <a:gridCol w="685550"/>
                <a:gridCol w="581475"/>
                <a:gridCol w="477475"/>
                <a:gridCol w="861625"/>
              </a:tblGrid>
              <a:tr h="245125">
                <a:tc>
                  <a:txBody>
                    <a:bodyPr/>
                    <a:lstStyle/>
                    <a:p>
                      <a:pPr indent="0" lvl="0" marL="0" rtl="0" algn="l">
                        <a:spcBef>
                          <a:spcPts val="0"/>
                        </a:spcBef>
                        <a:spcAft>
                          <a:spcPts val="0"/>
                        </a:spcAft>
                        <a:buNone/>
                      </a:pPr>
                      <a:r>
                        <a:t/>
                      </a:r>
                      <a:endParaRPr sz="600"/>
                    </a:p>
                  </a:txBody>
                  <a:tcPr marT="18000" marB="18000" marR="18000" marL="18000"/>
                </a:tc>
                <a:tc>
                  <a:txBody>
                    <a:bodyPr/>
                    <a:lstStyle/>
                    <a:p>
                      <a:pPr indent="0" lvl="0" marL="0" rtl="0" algn="l">
                        <a:spcBef>
                          <a:spcPts val="0"/>
                        </a:spcBef>
                        <a:spcAft>
                          <a:spcPts val="0"/>
                        </a:spcAft>
                        <a:buNone/>
                      </a:pPr>
                      <a:r>
                        <a:rPr lang="en-GB" sz="900"/>
                        <a:t>low-power</a:t>
                      </a:r>
                      <a:endParaRPr sz="900"/>
                    </a:p>
                  </a:txBody>
                  <a:tcPr marT="18000" marB="18000" marR="18000" marL="18000"/>
                </a:tc>
                <a:tc>
                  <a:txBody>
                    <a:bodyPr/>
                    <a:lstStyle/>
                    <a:p>
                      <a:pPr indent="0" lvl="0" marL="0" rtl="0" algn="l">
                        <a:spcBef>
                          <a:spcPts val="0"/>
                        </a:spcBef>
                        <a:spcAft>
                          <a:spcPts val="0"/>
                        </a:spcAft>
                        <a:buNone/>
                      </a:pPr>
                      <a:r>
                        <a:rPr lang="en-GB" sz="900"/>
                        <a:t>secure</a:t>
                      </a:r>
                      <a:endParaRPr sz="900"/>
                    </a:p>
                  </a:txBody>
                  <a:tcPr marT="18000" marB="18000" marR="18000" marL="18000"/>
                </a:tc>
                <a:tc>
                  <a:txBody>
                    <a:bodyPr/>
                    <a:lstStyle/>
                    <a:p>
                      <a:pPr indent="0" lvl="0" marL="0" rtl="0" algn="l">
                        <a:spcBef>
                          <a:spcPts val="0"/>
                        </a:spcBef>
                        <a:spcAft>
                          <a:spcPts val="0"/>
                        </a:spcAft>
                        <a:buNone/>
                      </a:pPr>
                      <a:r>
                        <a:rPr lang="en-GB" sz="900"/>
                        <a:t>removable</a:t>
                      </a:r>
                      <a:endParaRPr sz="900"/>
                    </a:p>
                  </a:txBody>
                  <a:tcPr marT="18000" marB="18000" marR="18000" marL="18000"/>
                </a:tc>
                <a:tc>
                  <a:txBody>
                    <a:bodyPr/>
                    <a:lstStyle/>
                    <a:p>
                      <a:pPr indent="0" lvl="0" marL="0" rtl="0" algn="l">
                        <a:spcBef>
                          <a:spcPts val="0"/>
                        </a:spcBef>
                        <a:spcAft>
                          <a:spcPts val="0"/>
                        </a:spcAft>
                        <a:buNone/>
                      </a:pPr>
                      <a:r>
                        <a:rPr lang="en-GB" sz="900"/>
                        <a:t>compact</a:t>
                      </a:r>
                      <a:endParaRPr sz="900"/>
                    </a:p>
                  </a:txBody>
                  <a:tcPr marT="18000" marB="18000" marR="18000" marL="18000"/>
                </a:tc>
                <a:tc>
                  <a:txBody>
                    <a:bodyPr/>
                    <a:lstStyle/>
                    <a:p>
                      <a:pPr indent="0" lvl="0" marL="0" rtl="0" algn="l">
                        <a:spcBef>
                          <a:spcPts val="0"/>
                        </a:spcBef>
                        <a:spcAft>
                          <a:spcPts val="0"/>
                        </a:spcAft>
                        <a:buNone/>
                      </a:pPr>
                      <a:r>
                        <a:rPr lang="en-GB" sz="900"/>
                        <a:t>simple</a:t>
                      </a:r>
                      <a:endParaRPr sz="900"/>
                    </a:p>
                  </a:txBody>
                  <a:tcPr marT="18000" marB="18000" marR="18000" marL="18000"/>
                </a:tc>
                <a:tc>
                  <a:txBody>
                    <a:bodyPr/>
                    <a:lstStyle/>
                    <a:p>
                      <a:pPr indent="0" lvl="0" marL="0" rtl="0" algn="l">
                        <a:spcBef>
                          <a:spcPts val="0"/>
                        </a:spcBef>
                        <a:spcAft>
                          <a:spcPts val="0"/>
                        </a:spcAft>
                        <a:buNone/>
                      </a:pPr>
                      <a:r>
                        <a:rPr lang="en-GB" sz="900"/>
                        <a:t>multiple sizes</a:t>
                      </a:r>
                      <a:endParaRPr sz="900"/>
                    </a:p>
                  </a:txBody>
                  <a:tcPr marT="18000" marB="18000" marR="18000" marL="18000"/>
                </a:tc>
              </a:tr>
              <a:tr h="304875">
                <a:tc>
                  <a:txBody>
                    <a:bodyPr/>
                    <a:lstStyle/>
                    <a:p>
                      <a:pPr indent="0" lvl="0" marL="0" rtl="0" algn="l">
                        <a:spcBef>
                          <a:spcPts val="0"/>
                        </a:spcBef>
                        <a:spcAft>
                          <a:spcPts val="0"/>
                        </a:spcAft>
                        <a:buNone/>
                      </a:pPr>
                      <a:r>
                        <a:rPr lang="en-GB" sz="900"/>
                        <a:t>Inside Lock pin halves</a:t>
                      </a:r>
                      <a:endParaRPr sz="900"/>
                    </a:p>
                  </a:txBody>
                  <a:tcPr marT="18000" marB="18000" marR="18000" marL="18000"/>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FF0000"/>
                    </a:solidFill>
                  </a:tcPr>
                </a:tc>
              </a:tr>
              <a:tr h="233375">
                <a:tc>
                  <a:txBody>
                    <a:bodyPr/>
                    <a:lstStyle/>
                    <a:p>
                      <a:pPr indent="0" lvl="0" marL="0" rtl="0" algn="l">
                        <a:spcBef>
                          <a:spcPts val="0"/>
                        </a:spcBef>
                        <a:spcAft>
                          <a:spcPts val="0"/>
                        </a:spcAft>
                        <a:buNone/>
                      </a:pPr>
                      <a:r>
                        <a:rPr lang="en-GB" sz="900"/>
                        <a:t>Arrow head halves</a:t>
                      </a:r>
                      <a:endParaRPr sz="900"/>
                    </a:p>
                  </a:txBody>
                  <a:tcPr marT="18000" marB="18000" marR="18000" marL="18000"/>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FF0000"/>
                    </a:solidFill>
                  </a:tcPr>
                </a:tc>
                <a:tc>
                  <a:txBody>
                    <a:bodyPr/>
                    <a:lstStyle/>
                    <a:p>
                      <a:pPr indent="0" lvl="0" marL="0" rtl="0" algn="l">
                        <a:spcBef>
                          <a:spcPts val="0"/>
                        </a:spcBef>
                        <a:spcAft>
                          <a:spcPts val="0"/>
                        </a:spcAft>
                        <a:buNone/>
                      </a:pPr>
                      <a:r>
                        <a:t/>
                      </a:r>
                      <a:endParaRPr sz="600"/>
                    </a:p>
                  </a:txBody>
                  <a:tcPr marT="18000" marB="18000" marR="18000" marL="18000">
                    <a:solidFill>
                      <a:srgbClr val="FF0000"/>
                    </a:solidFill>
                  </a:tcPr>
                </a:tc>
              </a:tr>
              <a:tr h="233375">
                <a:tc>
                  <a:txBody>
                    <a:bodyPr/>
                    <a:lstStyle/>
                    <a:p>
                      <a:pPr indent="0" lvl="0" marL="0" rtl="0" algn="l">
                        <a:spcBef>
                          <a:spcPts val="0"/>
                        </a:spcBef>
                        <a:spcAft>
                          <a:spcPts val="0"/>
                        </a:spcAft>
                        <a:buNone/>
                      </a:pPr>
                      <a:r>
                        <a:rPr lang="en-GB" sz="900"/>
                        <a:t>Ratchet system</a:t>
                      </a:r>
                      <a:endParaRPr sz="900"/>
                    </a:p>
                  </a:txBody>
                  <a:tcPr marT="18000" marB="18000" marR="18000" marL="18000"/>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r>
              <a:tr h="304875">
                <a:tc>
                  <a:txBody>
                    <a:bodyPr/>
                    <a:lstStyle/>
                    <a:p>
                      <a:pPr indent="0" lvl="0" marL="0" rtl="0" algn="l">
                        <a:spcBef>
                          <a:spcPts val="0"/>
                        </a:spcBef>
                        <a:spcAft>
                          <a:spcPts val="0"/>
                        </a:spcAft>
                        <a:buNone/>
                      </a:pPr>
                      <a:r>
                        <a:rPr lang="en-GB" sz="900"/>
                        <a:t>Hinge and half system</a:t>
                      </a:r>
                      <a:endParaRPr sz="900"/>
                    </a:p>
                  </a:txBody>
                  <a:tcPr marT="18000" marB="18000" marR="18000" marL="18000"/>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FF0000"/>
                    </a:solidFill>
                  </a:tcPr>
                </a:tc>
              </a:tr>
              <a:tr h="391800">
                <a:tc>
                  <a:txBody>
                    <a:bodyPr/>
                    <a:lstStyle/>
                    <a:p>
                      <a:pPr indent="0" lvl="0" marL="0" rtl="0" algn="l">
                        <a:spcBef>
                          <a:spcPts val="0"/>
                        </a:spcBef>
                        <a:spcAft>
                          <a:spcPts val="0"/>
                        </a:spcAft>
                        <a:buNone/>
                      </a:pPr>
                      <a:r>
                        <a:rPr lang="en-GB" sz="900"/>
                        <a:t>Crescent clip with security bars</a:t>
                      </a:r>
                      <a:endParaRPr sz="900"/>
                    </a:p>
                  </a:txBody>
                  <a:tcPr marT="18000" marB="18000" marR="18000" marL="18000"/>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00FF00"/>
                    </a:solidFill>
                  </a:tcPr>
                </a:tc>
                <a:tc>
                  <a:txBody>
                    <a:bodyPr/>
                    <a:lstStyle/>
                    <a:p>
                      <a:pPr indent="0" lvl="0" marL="0" rtl="0" algn="l">
                        <a:spcBef>
                          <a:spcPts val="0"/>
                        </a:spcBef>
                        <a:spcAft>
                          <a:spcPts val="0"/>
                        </a:spcAft>
                        <a:buNone/>
                      </a:pPr>
                      <a:r>
                        <a:t/>
                      </a:r>
                      <a:endParaRPr sz="600"/>
                    </a:p>
                  </a:txBody>
                  <a:tcPr marT="18000" marB="18000" marR="18000" marL="18000">
                    <a:solidFill>
                      <a:srgbClr val="FF0000"/>
                    </a:solidFill>
                  </a:tcPr>
                </a:tc>
                <a:tc>
                  <a:txBody>
                    <a:bodyPr/>
                    <a:lstStyle/>
                    <a:p>
                      <a:pPr indent="0" lvl="0" marL="0" rtl="0" algn="l">
                        <a:spcBef>
                          <a:spcPts val="0"/>
                        </a:spcBef>
                        <a:spcAft>
                          <a:spcPts val="0"/>
                        </a:spcAft>
                        <a:buNone/>
                      </a:pPr>
                      <a:r>
                        <a:t/>
                      </a:r>
                      <a:endParaRPr sz="600"/>
                    </a:p>
                  </a:txBody>
                  <a:tcPr marT="18000" marB="18000" marR="18000" marL="18000">
                    <a:solidFill>
                      <a:srgbClr val="FF0000"/>
                    </a:solidFill>
                  </a:tcPr>
                </a:tc>
              </a:tr>
            </a:tbl>
          </a:graphicData>
        </a:graphic>
      </p:graphicFrame>
      <p:sp>
        <p:nvSpPr>
          <p:cNvPr id="778" name="Google Shape;778;p85"/>
          <p:cNvSpPr txBox="1"/>
          <p:nvPr>
            <p:ph idx="1" type="body"/>
          </p:nvPr>
        </p:nvSpPr>
        <p:spPr>
          <a:xfrm>
            <a:off x="381825" y="3254875"/>
            <a:ext cx="3294300" cy="167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 carried out the adjacent QOC analysis to see which idea met our objectives and settled on the handcuff-style ratchet system for the next revision of the prototype. The sketches made in the ideation session and referred to above are displayed on the next slide.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6"/>
          <p:cNvSpPr txBox="1"/>
          <p:nvPr>
            <p:ph type="title"/>
          </p:nvPr>
        </p:nvSpPr>
        <p:spPr>
          <a:xfrm>
            <a:off x="311700" y="445025"/>
            <a:ext cx="4884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Redesign of the Fitting Mechanism </a:t>
            </a:r>
            <a:r>
              <a:rPr lang="en-GB"/>
              <a:t>Sketches</a:t>
            </a:r>
            <a:endParaRPr/>
          </a:p>
        </p:txBody>
      </p:sp>
      <p:sp>
        <p:nvSpPr>
          <p:cNvPr id="784" name="Google Shape;784;p86"/>
          <p:cNvSpPr txBox="1"/>
          <p:nvPr>
            <p:ph idx="1" type="body"/>
          </p:nvPr>
        </p:nvSpPr>
        <p:spPr>
          <a:xfrm>
            <a:off x="311700" y="1268625"/>
            <a:ext cx="4517400" cy="374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ratchet fitting system we decided on will consist of two bars of similar style to the original fitting concept. However, they will hinge on one end of the fitting frame (which surrounds the front of the bike frame) and have teeth along the bottom of the bars (fig 3.1). The bars will independently swing into the other end of the fitting frame where they will run over a pin which holds the ratchet teeth in place. The further the bars are pushed into the frame, the tighter the ratchet holds. </a:t>
            </a:r>
            <a:endParaRPr/>
          </a:p>
          <a:p>
            <a:pPr indent="0" lvl="0" marL="0" rtl="0" algn="l">
              <a:spcBef>
                <a:spcPts val="1200"/>
              </a:spcBef>
              <a:spcAft>
                <a:spcPts val="0"/>
              </a:spcAft>
              <a:buNone/>
            </a:pPr>
            <a:r>
              <a:rPr lang="en-GB"/>
              <a:t>The inside of the fitting frame and the bars will have rubber pads to prevent scratching of the bike and to provide a tighter fit. Holding the fob against the reader for 10 seconds will release the ratchet mechanism for 10 seconds allowing the user time to pull the ratchet bars out of the end of the fitting frame.</a:t>
            </a:r>
            <a:endParaRPr/>
          </a:p>
          <a:p>
            <a:pPr indent="0" lvl="0" marL="0" rtl="0" algn="l">
              <a:spcBef>
                <a:spcPts val="1200"/>
              </a:spcBef>
              <a:spcAft>
                <a:spcPts val="1200"/>
              </a:spcAft>
              <a:buNone/>
            </a:pPr>
            <a:r>
              <a:rPr lang="en-GB"/>
              <a:t>The ratchet system allows a range of motion of the fitting system while locked which caters for bikes of various sizes and smaller bike frames can be fixed onto with the bars in a kind of double crescent configuration (fig 3.4).</a:t>
            </a:r>
            <a:endParaRPr/>
          </a:p>
        </p:txBody>
      </p:sp>
      <p:pic>
        <p:nvPicPr>
          <p:cNvPr id="785" name="Google Shape;785;p86"/>
          <p:cNvPicPr preferRelativeResize="0"/>
          <p:nvPr/>
        </p:nvPicPr>
        <p:blipFill>
          <a:blip r:embed="rId3">
            <a:alphaModFix/>
          </a:blip>
          <a:stretch>
            <a:fillRect/>
          </a:stretch>
        </p:blipFill>
        <p:spPr>
          <a:xfrm>
            <a:off x="5196000" y="187750"/>
            <a:ext cx="3576000" cy="4768000"/>
          </a:xfrm>
          <a:prstGeom prst="rect">
            <a:avLst/>
          </a:prstGeom>
          <a:noFill/>
          <a:ln>
            <a:noFill/>
          </a:ln>
        </p:spPr>
      </p:pic>
      <p:sp>
        <p:nvSpPr>
          <p:cNvPr id="786" name="Google Shape;786;p86"/>
          <p:cNvSpPr txBox="1"/>
          <p:nvPr/>
        </p:nvSpPr>
        <p:spPr>
          <a:xfrm>
            <a:off x="6744175" y="656350"/>
            <a:ext cx="258900" cy="144000"/>
          </a:xfrm>
          <a:prstGeom prst="rect">
            <a:avLst/>
          </a:prstGeom>
          <a:noFill/>
          <a:ln>
            <a:noFill/>
          </a:ln>
        </p:spPr>
        <p:txBody>
          <a:bodyPr anchorCtr="0" anchor="t" bIns="18000" lIns="18000" spcFirstLastPara="1" rIns="18000" wrap="square" tIns="18000">
            <a:spAutoFit/>
          </a:bodyPr>
          <a:lstStyle/>
          <a:p>
            <a:pPr indent="0" lvl="0" marL="0" rtl="0" algn="l">
              <a:spcBef>
                <a:spcPts val="0"/>
              </a:spcBef>
              <a:spcAft>
                <a:spcPts val="0"/>
              </a:spcAft>
              <a:buNone/>
            </a:pPr>
            <a:r>
              <a:rPr b="1" lang="en-GB" sz="700">
                <a:solidFill>
                  <a:srgbClr val="434343"/>
                </a:solidFill>
                <a:latin typeface="Open Sans"/>
                <a:ea typeface="Open Sans"/>
                <a:cs typeface="Open Sans"/>
                <a:sym typeface="Open Sans"/>
              </a:rPr>
              <a:t>Fig 4</a:t>
            </a:r>
            <a:endParaRPr b="1" sz="700">
              <a:solidFill>
                <a:srgbClr val="434343"/>
              </a:solidFill>
              <a:latin typeface="Open Sans"/>
              <a:ea typeface="Open Sans"/>
              <a:cs typeface="Open Sans"/>
              <a:sym typeface="Open Sans"/>
            </a:endParaRPr>
          </a:p>
        </p:txBody>
      </p:sp>
      <p:sp>
        <p:nvSpPr>
          <p:cNvPr id="787" name="Google Shape;787;p86"/>
          <p:cNvSpPr txBox="1"/>
          <p:nvPr/>
        </p:nvSpPr>
        <p:spPr>
          <a:xfrm>
            <a:off x="6240250" y="2041050"/>
            <a:ext cx="366600" cy="144000"/>
          </a:xfrm>
          <a:prstGeom prst="rect">
            <a:avLst/>
          </a:prstGeom>
          <a:noFill/>
          <a:ln>
            <a:noFill/>
          </a:ln>
        </p:spPr>
        <p:txBody>
          <a:bodyPr anchorCtr="0" anchor="t" bIns="18000" lIns="18000" spcFirstLastPara="1" rIns="18000" wrap="square" tIns="18000">
            <a:spAutoFit/>
          </a:bodyPr>
          <a:lstStyle/>
          <a:p>
            <a:pPr indent="0" lvl="0" marL="0" rtl="0" algn="l">
              <a:spcBef>
                <a:spcPts val="0"/>
              </a:spcBef>
              <a:spcAft>
                <a:spcPts val="0"/>
              </a:spcAft>
              <a:buNone/>
            </a:pPr>
            <a:r>
              <a:rPr b="1" lang="en-GB" sz="700">
                <a:solidFill>
                  <a:srgbClr val="434343"/>
                </a:solidFill>
                <a:latin typeface="Open Sans"/>
                <a:ea typeface="Open Sans"/>
                <a:cs typeface="Open Sans"/>
                <a:sym typeface="Open Sans"/>
              </a:rPr>
              <a:t>Fig 3.1</a:t>
            </a:r>
            <a:endParaRPr b="1" sz="700">
              <a:solidFill>
                <a:srgbClr val="434343"/>
              </a:solidFill>
              <a:latin typeface="Open Sans"/>
              <a:ea typeface="Open Sans"/>
              <a:cs typeface="Open Sans"/>
              <a:sym typeface="Open Sans"/>
            </a:endParaRPr>
          </a:p>
        </p:txBody>
      </p:sp>
      <p:sp>
        <p:nvSpPr>
          <p:cNvPr id="788" name="Google Shape;788;p86"/>
          <p:cNvSpPr txBox="1"/>
          <p:nvPr/>
        </p:nvSpPr>
        <p:spPr>
          <a:xfrm>
            <a:off x="8133925" y="2963625"/>
            <a:ext cx="445200" cy="144000"/>
          </a:xfrm>
          <a:prstGeom prst="rect">
            <a:avLst/>
          </a:prstGeom>
          <a:noFill/>
          <a:ln>
            <a:noFill/>
          </a:ln>
        </p:spPr>
        <p:txBody>
          <a:bodyPr anchorCtr="0" anchor="t" bIns="18000" lIns="18000" spcFirstLastPara="1" rIns="18000" wrap="square" tIns="18000">
            <a:spAutoFit/>
          </a:bodyPr>
          <a:lstStyle/>
          <a:p>
            <a:pPr indent="0" lvl="0" marL="0" rtl="0" algn="l">
              <a:spcBef>
                <a:spcPts val="0"/>
              </a:spcBef>
              <a:spcAft>
                <a:spcPts val="0"/>
              </a:spcAft>
              <a:buNone/>
            </a:pPr>
            <a:r>
              <a:rPr b="1" lang="en-GB" sz="700">
                <a:solidFill>
                  <a:srgbClr val="434343"/>
                </a:solidFill>
                <a:latin typeface="Open Sans"/>
                <a:ea typeface="Open Sans"/>
                <a:cs typeface="Open Sans"/>
                <a:sym typeface="Open Sans"/>
              </a:rPr>
              <a:t>Fig 2.1</a:t>
            </a:r>
            <a:endParaRPr b="1" sz="700">
              <a:solidFill>
                <a:srgbClr val="434343"/>
              </a:solidFill>
              <a:latin typeface="Open Sans"/>
              <a:ea typeface="Open Sans"/>
              <a:cs typeface="Open Sans"/>
              <a:sym typeface="Open Sans"/>
            </a:endParaRPr>
          </a:p>
        </p:txBody>
      </p:sp>
      <p:sp>
        <p:nvSpPr>
          <p:cNvPr id="789" name="Google Shape;789;p86"/>
          <p:cNvSpPr txBox="1"/>
          <p:nvPr/>
        </p:nvSpPr>
        <p:spPr>
          <a:xfrm>
            <a:off x="5788250" y="2963625"/>
            <a:ext cx="366600" cy="144000"/>
          </a:xfrm>
          <a:prstGeom prst="rect">
            <a:avLst/>
          </a:prstGeom>
          <a:noFill/>
          <a:ln>
            <a:noFill/>
          </a:ln>
        </p:spPr>
        <p:txBody>
          <a:bodyPr anchorCtr="0" anchor="t" bIns="18000" lIns="18000" spcFirstLastPara="1" rIns="18000" wrap="square" tIns="18000">
            <a:spAutoFit/>
          </a:bodyPr>
          <a:lstStyle/>
          <a:p>
            <a:pPr indent="0" lvl="0" marL="0" rtl="0" algn="l">
              <a:spcBef>
                <a:spcPts val="0"/>
              </a:spcBef>
              <a:spcAft>
                <a:spcPts val="0"/>
              </a:spcAft>
              <a:buNone/>
            </a:pPr>
            <a:r>
              <a:rPr b="1" lang="en-GB" sz="700">
                <a:solidFill>
                  <a:srgbClr val="434343"/>
                </a:solidFill>
                <a:latin typeface="Open Sans"/>
                <a:ea typeface="Open Sans"/>
                <a:cs typeface="Open Sans"/>
                <a:sym typeface="Open Sans"/>
              </a:rPr>
              <a:t>Fig 1.1</a:t>
            </a:r>
            <a:endParaRPr b="1" sz="700">
              <a:solidFill>
                <a:srgbClr val="434343"/>
              </a:solidFill>
              <a:latin typeface="Open Sans"/>
              <a:ea typeface="Open Sans"/>
              <a:cs typeface="Open Sans"/>
              <a:sym typeface="Open Sans"/>
            </a:endParaRPr>
          </a:p>
        </p:txBody>
      </p:sp>
      <p:sp>
        <p:nvSpPr>
          <p:cNvPr id="790" name="Google Shape;790;p86"/>
          <p:cNvSpPr txBox="1"/>
          <p:nvPr/>
        </p:nvSpPr>
        <p:spPr>
          <a:xfrm>
            <a:off x="6499150" y="4092200"/>
            <a:ext cx="366600" cy="144000"/>
          </a:xfrm>
          <a:prstGeom prst="rect">
            <a:avLst/>
          </a:prstGeom>
          <a:noFill/>
          <a:ln>
            <a:noFill/>
          </a:ln>
        </p:spPr>
        <p:txBody>
          <a:bodyPr anchorCtr="0" anchor="t" bIns="18000" lIns="18000" spcFirstLastPara="1" rIns="18000" wrap="square" tIns="18000">
            <a:spAutoFit/>
          </a:bodyPr>
          <a:lstStyle/>
          <a:p>
            <a:pPr indent="0" lvl="0" marL="0" rtl="0" algn="l">
              <a:spcBef>
                <a:spcPts val="0"/>
              </a:spcBef>
              <a:spcAft>
                <a:spcPts val="0"/>
              </a:spcAft>
              <a:buNone/>
            </a:pPr>
            <a:r>
              <a:rPr b="1" lang="en-GB" sz="700">
                <a:solidFill>
                  <a:srgbClr val="434343"/>
                </a:solidFill>
                <a:latin typeface="Open Sans"/>
                <a:ea typeface="Open Sans"/>
                <a:cs typeface="Open Sans"/>
                <a:sym typeface="Open Sans"/>
              </a:rPr>
              <a:t>Fig 3.2</a:t>
            </a:r>
            <a:endParaRPr b="1" sz="700">
              <a:solidFill>
                <a:srgbClr val="434343"/>
              </a:solidFill>
              <a:latin typeface="Open Sans"/>
              <a:ea typeface="Open Sans"/>
              <a:cs typeface="Open Sans"/>
              <a:sym typeface="Open Sans"/>
            </a:endParaRPr>
          </a:p>
        </p:txBody>
      </p:sp>
      <p:sp>
        <p:nvSpPr>
          <p:cNvPr id="791" name="Google Shape;791;p86"/>
          <p:cNvSpPr txBox="1"/>
          <p:nvPr/>
        </p:nvSpPr>
        <p:spPr>
          <a:xfrm>
            <a:off x="7586550" y="4425025"/>
            <a:ext cx="366600" cy="144000"/>
          </a:xfrm>
          <a:prstGeom prst="rect">
            <a:avLst/>
          </a:prstGeom>
          <a:noFill/>
          <a:ln>
            <a:noFill/>
          </a:ln>
        </p:spPr>
        <p:txBody>
          <a:bodyPr anchorCtr="0" anchor="t" bIns="18000" lIns="18000" spcFirstLastPara="1" rIns="18000" wrap="square" tIns="18000">
            <a:spAutoFit/>
          </a:bodyPr>
          <a:lstStyle/>
          <a:p>
            <a:pPr indent="0" lvl="0" marL="0" rtl="0" algn="l">
              <a:spcBef>
                <a:spcPts val="0"/>
              </a:spcBef>
              <a:spcAft>
                <a:spcPts val="0"/>
              </a:spcAft>
              <a:buNone/>
            </a:pPr>
            <a:r>
              <a:rPr b="1" lang="en-GB" sz="700">
                <a:solidFill>
                  <a:srgbClr val="434343"/>
                </a:solidFill>
                <a:latin typeface="Open Sans"/>
                <a:ea typeface="Open Sans"/>
                <a:cs typeface="Open Sans"/>
                <a:sym typeface="Open Sans"/>
              </a:rPr>
              <a:t>Fig 3.3</a:t>
            </a:r>
            <a:endParaRPr b="1" sz="700">
              <a:solidFill>
                <a:srgbClr val="434343"/>
              </a:solidFill>
              <a:latin typeface="Open Sans"/>
              <a:ea typeface="Open Sans"/>
              <a:cs typeface="Open Sans"/>
              <a:sym typeface="Open Sans"/>
            </a:endParaRPr>
          </a:p>
        </p:txBody>
      </p:sp>
      <p:sp>
        <p:nvSpPr>
          <p:cNvPr id="792" name="Google Shape;792;p86"/>
          <p:cNvSpPr txBox="1"/>
          <p:nvPr/>
        </p:nvSpPr>
        <p:spPr>
          <a:xfrm>
            <a:off x="7631775" y="3760750"/>
            <a:ext cx="398400" cy="144000"/>
          </a:xfrm>
          <a:prstGeom prst="rect">
            <a:avLst/>
          </a:prstGeom>
          <a:noFill/>
          <a:ln>
            <a:noFill/>
          </a:ln>
        </p:spPr>
        <p:txBody>
          <a:bodyPr anchorCtr="0" anchor="t" bIns="18000" lIns="18000" spcFirstLastPara="1" rIns="18000" wrap="square" tIns="18000">
            <a:spAutoFit/>
          </a:bodyPr>
          <a:lstStyle/>
          <a:p>
            <a:pPr indent="0" lvl="0" marL="0" rtl="0" algn="l">
              <a:spcBef>
                <a:spcPts val="0"/>
              </a:spcBef>
              <a:spcAft>
                <a:spcPts val="0"/>
              </a:spcAft>
              <a:buNone/>
            </a:pPr>
            <a:r>
              <a:rPr b="1" lang="en-GB" sz="700">
                <a:solidFill>
                  <a:srgbClr val="434343"/>
                </a:solidFill>
                <a:latin typeface="Open Sans"/>
                <a:ea typeface="Open Sans"/>
                <a:cs typeface="Open Sans"/>
                <a:sym typeface="Open Sans"/>
              </a:rPr>
              <a:t>Fig 2.2</a:t>
            </a:r>
            <a:endParaRPr b="1" sz="700">
              <a:solidFill>
                <a:srgbClr val="434343"/>
              </a:solidFill>
              <a:latin typeface="Open Sans"/>
              <a:ea typeface="Open Sans"/>
              <a:cs typeface="Open Sans"/>
              <a:sym typeface="Open Sans"/>
            </a:endParaRPr>
          </a:p>
        </p:txBody>
      </p:sp>
      <p:sp>
        <p:nvSpPr>
          <p:cNvPr id="793" name="Google Shape;793;p86"/>
          <p:cNvSpPr txBox="1"/>
          <p:nvPr/>
        </p:nvSpPr>
        <p:spPr>
          <a:xfrm>
            <a:off x="6413250" y="2819625"/>
            <a:ext cx="366600" cy="144000"/>
          </a:xfrm>
          <a:prstGeom prst="rect">
            <a:avLst/>
          </a:prstGeom>
          <a:noFill/>
          <a:ln>
            <a:noFill/>
          </a:ln>
        </p:spPr>
        <p:txBody>
          <a:bodyPr anchorCtr="0" anchor="t" bIns="18000" lIns="18000" spcFirstLastPara="1" rIns="18000" wrap="square" tIns="18000">
            <a:spAutoFit/>
          </a:bodyPr>
          <a:lstStyle/>
          <a:p>
            <a:pPr indent="0" lvl="0" marL="0" rtl="0" algn="l">
              <a:spcBef>
                <a:spcPts val="0"/>
              </a:spcBef>
              <a:spcAft>
                <a:spcPts val="0"/>
              </a:spcAft>
              <a:buNone/>
            </a:pPr>
            <a:r>
              <a:rPr b="1" lang="en-GB" sz="700">
                <a:solidFill>
                  <a:srgbClr val="434343"/>
                </a:solidFill>
                <a:latin typeface="Open Sans"/>
                <a:ea typeface="Open Sans"/>
                <a:cs typeface="Open Sans"/>
                <a:sym typeface="Open Sans"/>
              </a:rPr>
              <a:t>Fig 1.2</a:t>
            </a:r>
            <a:endParaRPr b="1" sz="700">
              <a:solidFill>
                <a:srgbClr val="434343"/>
              </a:solidFill>
              <a:latin typeface="Open Sans"/>
              <a:ea typeface="Open Sans"/>
              <a:cs typeface="Open Sans"/>
              <a:sym typeface="Open Sans"/>
            </a:endParaRPr>
          </a:p>
        </p:txBody>
      </p:sp>
      <p:sp>
        <p:nvSpPr>
          <p:cNvPr id="794" name="Google Shape;794;p86"/>
          <p:cNvSpPr txBox="1"/>
          <p:nvPr/>
        </p:nvSpPr>
        <p:spPr>
          <a:xfrm>
            <a:off x="6927300" y="3521200"/>
            <a:ext cx="366600" cy="144000"/>
          </a:xfrm>
          <a:prstGeom prst="rect">
            <a:avLst/>
          </a:prstGeom>
          <a:noFill/>
          <a:ln>
            <a:noFill/>
          </a:ln>
        </p:spPr>
        <p:txBody>
          <a:bodyPr anchorCtr="0" anchor="t" bIns="18000" lIns="18000" spcFirstLastPara="1" rIns="18000" wrap="square" tIns="18000">
            <a:spAutoFit/>
          </a:bodyPr>
          <a:lstStyle/>
          <a:p>
            <a:pPr indent="0" lvl="0" marL="0" rtl="0" algn="l">
              <a:spcBef>
                <a:spcPts val="0"/>
              </a:spcBef>
              <a:spcAft>
                <a:spcPts val="0"/>
              </a:spcAft>
              <a:buNone/>
            </a:pPr>
            <a:r>
              <a:rPr b="1" lang="en-GB" sz="700">
                <a:solidFill>
                  <a:srgbClr val="434343"/>
                </a:solidFill>
                <a:latin typeface="Open Sans"/>
                <a:ea typeface="Open Sans"/>
                <a:cs typeface="Open Sans"/>
                <a:sym typeface="Open Sans"/>
              </a:rPr>
              <a:t>Fig 1.3</a:t>
            </a:r>
            <a:endParaRPr b="1" sz="700">
              <a:solidFill>
                <a:srgbClr val="434343"/>
              </a:solidFill>
              <a:latin typeface="Open Sans"/>
              <a:ea typeface="Open Sans"/>
              <a:cs typeface="Open Sans"/>
              <a:sym typeface="Open Sans"/>
            </a:endParaRPr>
          </a:p>
        </p:txBody>
      </p:sp>
      <p:sp>
        <p:nvSpPr>
          <p:cNvPr id="795" name="Google Shape;795;p86"/>
          <p:cNvSpPr txBox="1"/>
          <p:nvPr/>
        </p:nvSpPr>
        <p:spPr>
          <a:xfrm>
            <a:off x="8192550" y="2352550"/>
            <a:ext cx="445200" cy="144000"/>
          </a:xfrm>
          <a:prstGeom prst="rect">
            <a:avLst/>
          </a:prstGeom>
          <a:noFill/>
          <a:ln>
            <a:noFill/>
          </a:ln>
        </p:spPr>
        <p:txBody>
          <a:bodyPr anchorCtr="0" anchor="t" bIns="18000" lIns="18000" spcFirstLastPara="1" rIns="18000" wrap="square" tIns="18000">
            <a:spAutoFit/>
          </a:bodyPr>
          <a:lstStyle/>
          <a:p>
            <a:pPr indent="0" lvl="0" marL="0" rtl="0" algn="l">
              <a:spcBef>
                <a:spcPts val="0"/>
              </a:spcBef>
              <a:spcAft>
                <a:spcPts val="0"/>
              </a:spcAft>
              <a:buNone/>
            </a:pPr>
            <a:r>
              <a:rPr b="1" lang="en-GB" sz="700">
                <a:solidFill>
                  <a:srgbClr val="434343"/>
                </a:solidFill>
                <a:latin typeface="Open Sans"/>
                <a:ea typeface="Open Sans"/>
                <a:cs typeface="Open Sans"/>
                <a:sym typeface="Open Sans"/>
              </a:rPr>
              <a:t>Fig 3.4</a:t>
            </a:r>
            <a:endParaRPr b="1" sz="700">
              <a:solidFill>
                <a:srgbClr val="434343"/>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7"/>
          <p:cNvSpPr txBox="1"/>
          <p:nvPr>
            <p:ph type="title"/>
          </p:nvPr>
        </p:nvSpPr>
        <p:spPr>
          <a:xfrm>
            <a:off x="311700" y="445025"/>
            <a:ext cx="52920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Final Model of Intellilock</a:t>
            </a:r>
            <a:endParaRPr/>
          </a:p>
        </p:txBody>
      </p:sp>
      <p:sp>
        <p:nvSpPr>
          <p:cNvPr id="801" name="Google Shape;801;p87"/>
          <p:cNvSpPr txBox="1"/>
          <p:nvPr>
            <p:ph idx="1" type="body"/>
          </p:nvPr>
        </p:nvSpPr>
        <p:spPr>
          <a:xfrm>
            <a:off x="311700" y="956150"/>
            <a:ext cx="5292000" cy="3158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The model was remade in accordance to the critiques, and utilises the redesigned fitting mechanism. </a:t>
            </a:r>
            <a:endParaRPr/>
          </a:p>
          <a:p>
            <a:pPr indent="0" lvl="0" marL="0" rtl="0" algn="l">
              <a:spcBef>
                <a:spcPts val="1200"/>
              </a:spcBef>
              <a:spcAft>
                <a:spcPts val="0"/>
              </a:spcAft>
              <a:buNone/>
            </a:pPr>
            <a:r>
              <a:rPr lang="en-GB"/>
              <a:t>On the front of </a:t>
            </a:r>
            <a:r>
              <a:rPr lang="en-GB"/>
              <a:t>Intellilock</a:t>
            </a:r>
            <a:r>
              <a:rPr lang="en-GB"/>
              <a:t> you can see the: </a:t>
            </a:r>
            <a:endParaRPr/>
          </a:p>
          <a:p>
            <a:pPr indent="-292100" lvl="0" marL="457200" rtl="0" algn="l">
              <a:spcBef>
                <a:spcPts val="1200"/>
              </a:spcBef>
              <a:spcAft>
                <a:spcPts val="0"/>
              </a:spcAft>
              <a:buSzPts val="1000"/>
              <a:buChar char="-"/>
            </a:pPr>
            <a:r>
              <a:rPr lang="en-GB"/>
              <a:t>Removal of the status lights</a:t>
            </a:r>
            <a:endParaRPr/>
          </a:p>
          <a:p>
            <a:pPr indent="-292100" lvl="0" marL="457200" rtl="0" algn="l">
              <a:spcBef>
                <a:spcPts val="0"/>
              </a:spcBef>
              <a:spcAft>
                <a:spcPts val="0"/>
              </a:spcAft>
              <a:buSzPts val="1000"/>
              <a:buChar char="-"/>
            </a:pPr>
            <a:r>
              <a:rPr lang="en-GB"/>
              <a:t>Removal of the charging port</a:t>
            </a:r>
            <a:endParaRPr/>
          </a:p>
          <a:p>
            <a:pPr indent="-292100" lvl="0" marL="457200" rtl="0" algn="l">
              <a:spcBef>
                <a:spcPts val="0"/>
              </a:spcBef>
              <a:spcAft>
                <a:spcPts val="0"/>
              </a:spcAft>
              <a:buSzPts val="1000"/>
              <a:buChar char="-"/>
            </a:pPr>
            <a:r>
              <a:rPr lang="en-GB"/>
              <a:t>Increased area for cable housing</a:t>
            </a:r>
            <a:endParaRPr/>
          </a:p>
          <a:p>
            <a:pPr indent="0" lvl="0" marL="0" rtl="0" algn="l">
              <a:spcBef>
                <a:spcPts val="1200"/>
              </a:spcBef>
              <a:spcAft>
                <a:spcPts val="0"/>
              </a:spcAft>
              <a:buNone/>
            </a:pPr>
            <a:r>
              <a:rPr lang="en-GB"/>
              <a:t>On the back of </a:t>
            </a:r>
            <a:r>
              <a:rPr lang="en-GB"/>
              <a:t>Intellilock</a:t>
            </a:r>
            <a:r>
              <a:rPr lang="en-GB"/>
              <a:t> you can see:</a:t>
            </a:r>
            <a:endParaRPr/>
          </a:p>
          <a:p>
            <a:pPr indent="-292100" lvl="0" marL="457200" rtl="0" algn="l">
              <a:spcBef>
                <a:spcPts val="1200"/>
              </a:spcBef>
              <a:spcAft>
                <a:spcPts val="0"/>
              </a:spcAft>
              <a:buSzPts val="1000"/>
              <a:buChar char="-"/>
            </a:pPr>
            <a:r>
              <a:rPr lang="en-GB"/>
              <a:t>Screws holding the lock to the fitting mechanism, allowing for repair work to be done on the lock interior</a:t>
            </a:r>
            <a:endParaRPr/>
          </a:p>
          <a:p>
            <a:pPr indent="-292100" lvl="0" marL="457200" rtl="0" algn="l">
              <a:spcBef>
                <a:spcPts val="0"/>
              </a:spcBef>
              <a:spcAft>
                <a:spcPts val="0"/>
              </a:spcAft>
              <a:buSzPts val="1000"/>
              <a:buChar char="-"/>
            </a:pPr>
            <a:r>
              <a:rPr lang="en-GB"/>
              <a:t>The redesigned fitting mechanism</a:t>
            </a:r>
            <a:endParaRPr/>
          </a:p>
          <a:p>
            <a:pPr indent="0" lvl="0" marL="0" rtl="0" algn="l">
              <a:spcBef>
                <a:spcPts val="1200"/>
              </a:spcBef>
              <a:spcAft>
                <a:spcPts val="0"/>
              </a:spcAft>
              <a:buNone/>
            </a:pPr>
            <a:r>
              <a:rPr lang="en-GB"/>
              <a:t>The images below shows the various different light modes of the fob which corresponds to:</a:t>
            </a:r>
            <a:endParaRPr/>
          </a:p>
          <a:p>
            <a:pPr indent="0" lvl="0" marL="0" rtl="0" algn="l">
              <a:spcBef>
                <a:spcPts val="1200"/>
              </a:spcBef>
              <a:spcAft>
                <a:spcPts val="1200"/>
              </a:spcAft>
              <a:buNone/>
            </a:pPr>
            <a:r>
              <a:rPr lang="en-GB"/>
              <a:t>Yellow - Out of range/technical issue, </a:t>
            </a:r>
            <a:r>
              <a:rPr lang="en-GB"/>
              <a:t>Green - Safe,</a:t>
            </a:r>
            <a:r>
              <a:rPr lang="en-GB"/>
              <a:t> </a:t>
            </a:r>
            <a:r>
              <a:rPr lang="en-GB"/>
              <a:t>Red Flashing - Theft Mode</a:t>
            </a:r>
            <a:endParaRPr/>
          </a:p>
        </p:txBody>
      </p:sp>
      <p:pic>
        <p:nvPicPr>
          <p:cNvPr id="802" name="Google Shape;802;p87"/>
          <p:cNvPicPr preferRelativeResize="0"/>
          <p:nvPr/>
        </p:nvPicPr>
        <p:blipFill>
          <a:blip r:embed="rId3">
            <a:alphaModFix/>
          </a:blip>
          <a:stretch>
            <a:fillRect/>
          </a:stretch>
        </p:blipFill>
        <p:spPr>
          <a:xfrm>
            <a:off x="5737225" y="2694278"/>
            <a:ext cx="3347074" cy="2028110"/>
          </a:xfrm>
          <a:prstGeom prst="rect">
            <a:avLst/>
          </a:prstGeom>
          <a:noFill/>
          <a:ln>
            <a:noFill/>
          </a:ln>
        </p:spPr>
      </p:pic>
      <p:pic>
        <p:nvPicPr>
          <p:cNvPr id="803" name="Google Shape;803;p87"/>
          <p:cNvPicPr preferRelativeResize="0"/>
          <p:nvPr/>
        </p:nvPicPr>
        <p:blipFill rotWithShape="1">
          <a:blip r:embed="rId4">
            <a:alphaModFix/>
          </a:blip>
          <a:srcRect b="8632" l="14987" r="14151" t="8283"/>
          <a:stretch/>
        </p:blipFill>
        <p:spPr>
          <a:xfrm>
            <a:off x="5737225" y="47425"/>
            <a:ext cx="3347074" cy="2207501"/>
          </a:xfrm>
          <a:prstGeom prst="rect">
            <a:avLst/>
          </a:prstGeom>
          <a:noFill/>
          <a:ln>
            <a:noFill/>
          </a:ln>
        </p:spPr>
      </p:pic>
      <p:sp>
        <p:nvSpPr>
          <p:cNvPr id="804" name="Google Shape;804;p87"/>
          <p:cNvSpPr txBox="1"/>
          <p:nvPr/>
        </p:nvSpPr>
        <p:spPr>
          <a:xfrm>
            <a:off x="6578563" y="4722400"/>
            <a:ext cx="16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Back of </a:t>
            </a:r>
            <a:r>
              <a:rPr lang="en-GB">
                <a:latin typeface="Open Sans"/>
                <a:ea typeface="Open Sans"/>
                <a:cs typeface="Open Sans"/>
                <a:sym typeface="Open Sans"/>
              </a:rPr>
              <a:t>Intellilock</a:t>
            </a:r>
            <a:endParaRPr>
              <a:latin typeface="Open Sans"/>
              <a:ea typeface="Open Sans"/>
              <a:cs typeface="Open Sans"/>
              <a:sym typeface="Open Sans"/>
            </a:endParaRPr>
          </a:p>
        </p:txBody>
      </p:sp>
      <p:sp>
        <p:nvSpPr>
          <p:cNvPr id="805" name="Google Shape;805;p87"/>
          <p:cNvSpPr txBox="1"/>
          <p:nvPr/>
        </p:nvSpPr>
        <p:spPr>
          <a:xfrm>
            <a:off x="6578577" y="2201500"/>
            <a:ext cx="17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Front of Intellilock</a:t>
            </a:r>
            <a:endParaRPr>
              <a:latin typeface="Open Sans"/>
              <a:ea typeface="Open Sans"/>
              <a:cs typeface="Open Sans"/>
              <a:sym typeface="Open Sans"/>
            </a:endParaRPr>
          </a:p>
        </p:txBody>
      </p:sp>
      <p:pic>
        <p:nvPicPr>
          <p:cNvPr id="806" name="Google Shape;806;p87"/>
          <p:cNvPicPr preferRelativeResize="0"/>
          <p:nvPr/>
        </p:nvPicPr>
        <p:blipFill>
          <a:blip r:embed="rId5">
            <a:alphaModFix/>
          </a:blip>
          <a:stretch>
            <a:fillRect/>
          </a:stretch>
        </p:blipFill>
        <p:spPr>
          <a:xfrm>
            <a:off x="0" y="4002564"/>
            <a:ext cx="1723502" cy="1028084"/>
          </a:xfrm>
          <a:prstGeom prst="rect">
            <a:avLst/>
          </a:prstGeom>
          <a:noFill/>
          <a:ln>
            <a:noFill/>
          </a:ln>
        </p:spPr>
      </p:pic>
      <p:pic>
        <p:nvPicPr>
          <p:cNvPr id="807" name="Google Shape;807;p87"/>
          <p:cNvPicPr preferRelativeResize="0"/>
          <p:nvPr/>
        </p:nvPicPr>
        <p:blipFill>
          <a:blip r:embed="rId6">
            <a:alphaModFix/>
          </a:blip>
          <a:stretch>
            <a:fillRect/>
          </a:stretch>
        </p:blipFill>
        <p:spPr>
          <a:xfrm>
            <a:off x="1880350" y="4006056"/>
            <a:ext cx="1815350" cy="1021145"/>
          </a:xfrm>
          <a:prstGeom prst="rect">
            <a:avLst/>
          </a:prstGeom>
          <a:noFill/>
          <a:ln>
            <a:noFill/>
          </a:ln>
        </p:spPr>
      </p:pic>
      <p:pic>
        <p:nvPicPr>
          <p:cNvPr id="808" name="Google Shape;808;p87"/>
          <p:cNvPicPr preferRelativeResize="0"/>
          <p:nvPr/>
        </p:nvPicPr>
        <p:blipFill>
          <a:blip r:embed="rId7">
            <a:alphaModFix/>
          </a:blip>
          <a:stretch>
            <a:fillRect/>
          </a:stretch>
        </p:blipFill>
        <p:spPr>
          <a:xfrm>
            <a:off x="3788300" y="4006051"/>
            <a:ext cx="1815350" cy="10211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Usability Evaluation and Future Aims</a:t>
            </a:r>
            <a:endParaRPr/>
          </a:p>
        </p:txBody>
      </p:sp>
      <p:sp>
        <p:nvSpPr>
          <p:cNvPr id="814" name="Google Shape;814;p88"/>
          <p:cNvSpPr txBox="1"/>
          <p:nvPr>
            <p:ph idx="1" type="body"/>
          </p:nvPr>
        </p:nvSpPr>
        <p:spPr>
          <a:xfrm>
            <a:off x="311700" y="920400"/>
            <a:ext cx="8520600" cy="389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evaluate the usability of our product by 4 key points:</a:t>
            </a:r>
            <a:endParaRPr/>
          </a:p>
          <a:p>
            <a:pPr indent="-292100" lvl="0" marL="457200" rtl="0" algn="l">
              <a:spcBef>
                <a:spcPts val="1200"/>
              </a:spcBef>
              <a:spcAft>
                <a:spcPts val="0"/>
              </a:spcAft>
              <a:buSzPts val="1000"/>
              <a:buChar char="●"/>
            </a:pPr>
            <a:r>
              <a:rPr lang="en-GB"/>
              <a:t>Effective - Intellilock provides the location detail to the biker effective by the use of a website and mobile updates. The lock itself is secure and </a:t>
            </a:r>
            <a:r>
              <a:rPr lang="en-GB"/>
              <a:t>contains</a:t>
            </a:r>
            <a:r>
              <a:rPr lang="en-GB"/>
              <a:t> </a:t>
            </a:r>
            <a:r>
              <a:rPr lang="en-GB"/>
              <a:t>countermeasures</a:t>
            </a:r>
            <a:r>
              <a:rPr lang="en-GB"/>
              <a:t> to deter any </a:t>
            </a:r>
            <a:r>
              <a:rPr lang="en-GB"/>
              <a:t>thieves</a:t>
            </a:r>
            <a:r>
              <a:rPr lang="en-GB"/>
              <a:t> and the design of the lock means that it can be securely attached to the bike for ease of store. The simple led on the fob is effective in informing the biker on </a:t>
            </a:r>
            <a:r>
              <a:rPr lang="en-GB"/>
              <a:t>Intellilock’s</a:t>
            </a:r>
            <a:r>
              <a:rPr lang="en-GB"/>
              <a:t> status.</a:t>
            </a:r>
            <a:endParaRPr/>
          </a:p>
          <a:p>
            <a:pPr indent="-292100" lvl="0" marL="457200" rtl="0" algn="l">
              <a:spcBef>
                <a:spcPts val="0"/>
              </a:spcBef>
              <a:spcAft>
                <a:spcPts val="0"/>
              </a:spcAft>
              <a:buSzPts val="1000"/>
              <a:buChar char="●"/>
            </a:pPr>
            <a:r>
              <a:rPr lang="en-GB"/>
              <a:t>Efficient - The biker only needs to install and pair their mobile with Intellilock so that the backend server can send out a </a:t>
            </a:r>
            <a:r>
              <a:rPr lang="en-GB"/>
              <a:t>message</a:t>
            </a:r>
            <a:r>
              <a:rPr lang="en-GB"/>
              <a:t> when it’s being </a:t>
            </a:r>
            <a:r>
              <a:rPr lang="en-GB"/>
              <a:t>broken</a:t>
            </a:r>
            <a:r>
              <a:rPr lang="en-GB"/>
              <a:t> into. There is no other hassle that the biker would need to manage as the lock is designed to provide this ease of use.</a:t>
            </a:r>
            <a:endParaRPr/>
          </a:p>
          <a:p>
            <a:pPr indent="-292100" lvl="0" marL="457200" rtl="0" algn="l">
              <a:spcBef>
                <a:spcPts val="0"/>
              </a:spcBef>
              <a:spcAft>
                <a:spcPts val="0"/>
              </a:spcAft>
              <a:buSzPts val="1000"/>
              <a:buChar char="●"/>
            </a:pPr>
            <a:r>
              <a:rPr lang="en-GB"/>
              <a:t>Learnability - We’ve used conventional website design so that the biker </a:t>
            </a:r>
            <a:r>
              <a:rPr lang="en-GB"/>
              <a:t>doesn't</a:t>
            </a:r>
            <a:r>
              <a:rPr lang="en-GB"/>
              <a:t> feel </a:t>
            </a:r>
            <a:r>
              <a:rPr lang="en-GB"/>
              <a:t>unfamiliar with the website. The attachment mechanism is shaped as a half cylinder so that the biker can understand how it would attach to the bike, i.e. by the bike frame.</a:t>
            </a:r>
            <a:endParaRPr/>
          </a:p>
          <a:p>
            <a:pPr indent="-292100" lvl="0" marL="457200" rtl="0" algn="l">
              <a:spcBef>
                <a:spcPts val="0"/>
              </a:spcBef>
              <a:spcAft>
                <a:spcPts val="0"/>
              </a:spcAft>
              <a:buSzPts val="1000"/>
              <a:buChar char="●"/>
            </a:pPr>
            <a:r>
              <a:rPr lang="en-GB"/>
              <a:t>D</a:t>
            </a:r>
            <a:r>
              <a:rPr lang="en-GB"/>
              <a:t>esirability -  Intellilock ensures the bike is safe, that the biker receives updates so they can remain at ease so that they may focus on their job. This is shown by our persona Mikael as he doesn't want his bike to be stolen so with Intellilock, they don't have to constantly be worrying. The lock remains attached to the bike so bikers won't need to constantly remind themself to bring one when heading out and the fob can be attached to their keys.</a:t>
            </a:r>
            <a:endParaRPr/>
          </a:p>
          <a:p>
            <a:pPr indent="0" lvl="0" marL="0" rtl="0" algn="l">
              <a:spcBef>
                <a:spcPts val="1200"/>
              </a:spcBef>
              <a:spcAft>
                <a:spcPts val="1200"/>
              </a:spcAft>
              <a:buNone/>
            </a:pPr>
            <a:r>
              <a:rPr lang="en-GB"/>
              <a:t>Future improvements for Intellilock would be a </a:t>
            </a:r>
            <a:r>
              <a:rPr lang="en-GB"/>
              <a:t>larger battery capacity or a variant of the Intellilock with a built in battery like in the first hi-fi. However this would mean that Intellilock would be more expensive and the charging port would have to be reintroduced which had the flaw of being a weak point as described before. So would also need to counteract this by a protect charging port of some kind. UI display on the fob would be a quality of life upgrade as can mitigate the use of a phone however this is beyond the general modern technology. Finally a future advancement of Intellilock would be one which has a better ergonomic shape so that it is easy to install and has no way of accidentally hurting the biker.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9"/>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Reflection and Teamwork Summary</a:t>
            </a:r>
            <a:endParaRPr/>
          </a:p>
        </p:txBody>
      </p:sp>
      <p:sp>
        <p:nvSpPr>
          <p:cNvPr id="820" name="Google Shape;820;p89"/>
          <p:cNvSpPr txBox="1"/>
          <p:nvPr>
            <p:ph idx="1" type="body"/>
          </p:nvPr>
        </p:nvSpPr>
        <p:spPr>
          <a:xfrm>
            <a:off x="311700" y="1152425"/>
            <a:ext cx="8520600" cy="3416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The first thing we established as a team was a form of </a:t>
            </a:r>
            <a:r>
              <a:rPr lang="en-GB"/>
              <a:t>communication</a:t>
            </a:r>
            <a:r>
              <a:rPr lang="en-GB"/>
              <a:t> so that we could remain in touch outside of our usual meetings and to discuss various areas of our progress. We set up multiple regular meetings every week to inform one another on anything that we’ve done and to </a:t>
            </a:r>
            <a:r>
              <a:rPr lang="en-GB"/>
              <a:t>discuss</a:t>
            </a:r>
            <a:r>
              <a:rPr lang="en-GB"/>
              <a:t> our next steps. During these, various jobs were distributed and assigned to be completed before the next meeting. To ensure that we are kept up to date with everything, we used a variety of tools and apps such as:</a:t>
            </a:r>
            <a:endParaRPr/>
          </a:p>
          <a:p>
            <a:pPr indent="-292100" lvl="0" marL="457200" rtl="0" algn="l">
              <a:spcBef>
                <a:spcPts val="1200"/>
              </a:spcBef>
              <a:spcAft>
                <a:spcPts val="0"/>
              </a:spcAft>
              <a:buSzPts val="1000"/>
              <a:buChar char="●"/>
            </a:pPr>
            <a:r>
              <a:rPr b="1" lang="en-GB"/>
              <a:t>WhatsApp and Discord</a:t>
            </a:r>
            <a:r>
              <a:rPr lang="en-GB"/>
              <a:t> - For informal discussions and organisation where we can chat and update each other of any plans and changes we’ve made or plan to make.</a:t>
            </a:r>
            <a:endParaRPr/>
          </a:p>
          <a:p>
            <a:pPr indent="-292100" lvl="0" marL="457200" rtl="0" algn="l">
              <a:spcBef>
                <a:spcPts val="0"/>
              </a:spcBef>
              <a:spcAft>
                <a:spcPts val="0"/>
              </a:spcAft>
              <a:buSzPts val="1000"/>
              <a:buChar char="●"/>
            </a:pPr>
            <a:r>
              <a:rPr b="1" lang="en-GB"/>
              <a:t>Trello</a:t>
            </a:r>
            <a:r>
              <a:rPr lang="en-GB"/>
              <a:t> - To help distribute tasks to everyone and to keep a checklist of what to do as well as a section holding the information of our next meeting, including notes on topics we want to discuss at that meeting. This also kept everyone up to date on the status of other people’s tasks that they may be relying on.</a:t>
            </a:r>
            <a:endParaRPr/>
          </a:p>
          <a:p>
            <a:pPr indent="-292100" lvl="0" marL="457200" rtl="0" algn="l">
              <a:spcBef>
                <a:spcPts val="0"/>
              </a:spcBef>
              <a:spcAft>
                <a:spcPts val="0"/>
              </a:spcAft>
              <a:buSzPts val="1000"/>
              <a:buChar char="●"/>
            </a:pPr>
            <a:r>
              <a:rPr b="1" lang="en-GB"/>
              <a:t>Google Drive</a:t>
            </a:r>
            <a:r>
              <a:rPr lang="en-GB"/>
              <a:t> - Includes Google slides, docs, </a:t>
            </a:r>
            <a:r>
              <a:rPr lang="en-GB"/>
              <a:t>questionnaire</a:t>
            </a:r>
            <a:r>
              <a:rPr lang="en-GB"/>
              <a:t> etc. Holds any documents and files we’ve produced, all the notes as well as the main slide deck. This was extremely useful as it provided a space that everyone can access and the ability to work together at the same time.</a:t>
            </a:r>
            <a:endParaRPr/>
          </a:p>
          <a:p>
            <a:pPr indent="-292100" lvl="0" marL="457200" rtl="0" algn="l">
              <a:spcBef>
                <a:spcPts val="0"/>
              </a:spcBef>
              <a:spcAft>
                <a:spcPts val="0"/>
              </a:spcAft>
              <a:buSzPts val="1000"/>
              <a:buChar char="●"/>
            </a:pPr>
            <a:r>
              <a:rPr b="1" lang="en-GB"/>
              <a:t>Balsamiq</a:t>
            </a:r>
            <a:r>
              <a:rPr lang="en-GB"/>
              <a:t> - Used for the basic wireframe for our lo-fi app to demonstrate and visualise the functionality. It was good for showing other users the idea and process of going through the app.</a:t>
            </a:r>
            <a:endParaRPr/>
          </a:p>
          <a:p>
            <a:pPr indent="-292100" lvl="0" marL="457200" rtl="0" algn="l">
              <a:spcBef>
                <a:spcPts val="0"/>
              </a:spcBef>
              <a:spcAft>
                <a:spcPts val="0"/>
              </a:spcAft>
              <a:buSzPts val="1000"/>
              <a:buChar char="●"/>
            </a:pPr>
            <a:r>
              <a:rPr b="1" lang="en-GB"/>
              <a:t>Blender </a:t>
            </a:r>
            <a:r>
              <a:rPr lang="en-GB"/>
              <a:t>- 3D modelling software for the Hi-Fi prototype of the bikelock to fully visualise our end product. This enabled us to </a:t>
            </a:r>
            <a:r>
              <a:rPr lang="en-GB"/>
              <a:t>account</a:t>
            </a:r>
            <a:r>
              <a:rPr lang="en-GB"/>
              <a:t> for any </a:t>
            </a:r>
            <a:r>
              <a:rPr lang="en-GB"/>
              <a:t>changes</a:t>
            </a:r>
            <a:r>
              <a:rPr lang="en-GB"/>
              <a:t> to improve the overall functionality of the whole lock. </a:t>
            </a:r>
            <a:endParaRPr/>
          </a:p>
          <a:p>
            <a:pPr indent="0" lvl="0" marL="0" rtl="0" algn="l">
              <a:spcBef>
                <a:spcPts val="1200"/>
              </a:spcBef>
              <a:spcAft>
                <a:spcPts val="1200"/>
              </a:spcAft>
              <a:buNone/>
            </a:pPr>
            <a:r>
              <a:rPr lang="en-GB"/>
              <a:t>Adjacent is a snapshot of part of our Trello board midway through the project.</a:t>
            </a:r>
            <a:endParaRPr/>
          </a:p>
        </p:txBody>
      </p:sp>
      <p:pic>
        <p:nvPicPr>
          <p:cNvPr id="821" name="Google Shape;821;p89"/>
          <p:cNvPicPr preferRelativeResize="0"/>
          <p:nvPr/>
        </p:nvPicPr>
        <p:blipFill>
          <a:blip r:embed="rId3">
            <a:alphaModFix/>
          </a:blip>
          <a:stretch>
            <a:fillRect/>
          </a:stretch>
        </p:blipFill>
        <p:spPr>
          <a:xfrm>
            <a:off x="5464975" y="3843625"/>
            <a:ext cx="3214026" cy="11793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0"/>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Reflection and Teamwork Summary cont.</a:t>
            </a:r>
            <a:endParaRPr/>
          </a:p>
        </p:txBody>
      </p:sp>
      <p:sp>
        <p:nvSpPr>
          <p:cNvPr id="827" name="Google Shape;827;p90"/>
          <p:cNvSpPr txBox="1"/>
          <p:nvPr>
            <p:ph idx="1" type="body"/>
          </p:nvPr>
        </p:nvSpPr>
        <p:spPr>
          <a:xfrm>
            <a:off x="311700" y="1227450"/>
            <a:ext cx="8520600" cy="354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By keeping our meetings informal with a friendly atmosphere, we were able to discuss more openly about our opinions when we were discussing various ideas throughout the project.</a:t>
            </a:r>
            <a:endParaRPr/>
          </a:p>
          <a:p>
            <a:pPr indent="0" lvl="0" marL="0" rtl="0" algn="l">
              <a:spcBef>
                <a:spcPts val="1200"/>
              </a:spcBef>
              <a:spcAft>
                <a:spcPts val="0"/>
              </a:spcAft>
              <a:buNone/>
            </a:pPr>
            <a:r>
              <a:rPr lang="en-GB"/>
              <a:t>After discovering the strengths and weaknesses within the team, the relative tasks were assigned accordingly. For example one of us was better at designing so they were assigned to do some of the sketches and the poster. Another had experience in Blender so took the lead on the</a:t>
            </a:r>
            <a:r>
              <a:rPr lang="en-GB"/>
              <a:t> hi-fi models of our product. Every task and assignment was put onto our Trello board and this way if someone was struggling with their work, we could notice this, discuss an alternative and re-assign accordingly. This means that the transitions through each stage of the UCD framework was smooth.</a:t>
            </a:r>
            <a:endParaRPr/>
          </a:p>
          <a:p>
            <a:pPr indent="0" lvl="0" marL="0" rtl="0" algn="l">
              <a:spcBef>
                <a:spcPts val="1200"/>
              </a:spcBef>
              <a:spcAft>
                <a:spcPts val="0"/>
              </a:spcAft>
              <a:buNone/>
            </a:pPr>
            <a:r>
              <a:rPr lang="en-GB"/>
              <a:t>Our meeting notes were crucial so that nothing was forgotten and these were revisited often as a reminder to ourselves of what was discussed and what we should discuss next. </a:t>
            </a:r>
            <a:endParaRPr/>
          </a:p>
          <a:p>
            <a:pPr indent="0" lvl="0" marL="0" rtl="0" algn="l">
              <a:spcBef>
                <a:spcPts val="1200"/>
              </a:spcBef>
              <a:spcAft>
                <a:spcPts val="1200"/>
              </a:spcAft>
              <a:buNone/>
            </a:pPr>
            <a:r>
              <a:rPr lang="en-GB"/>
              <a:t>We enjoyed gathering information and researching the various areas within cycling to help us in generating our initial areas of interest. Through developing our ideas with various techniques and processes, Intellilock and SafeCycle were brought into fruition. If we had more time and resources then a physical working hi-fi of Intellilock is the next stage in development so that it may be tested and brought in as a new product for people who cycle.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1"/>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Poster</a:t>
            </a:r>
            <a:endParaRPr/>
          </a:p>
        </p:txBody>
      </p:sp>
      <p:pic>
        <p:nvPicPr>
          <p:cNvPr id="833" name="Google Shape;833;p91"/>
          <p:cNvPicPr preferRelativeResize="0"/>
          <p:nvPr/>
        </p:nvPicPr>
        <p:blipFill>
          <a:blip r:embed="rId3">
            <a:alphaModFix/>
          </a:blip>
          <a:stretch>
            <a:fillRect/>
          </a:stretch>
        </p:blipFill>
        <p:spPr>
          <a:xfrm>
            <a:off x="1691650" y="45175"/>
            <a:ext cx="6993151" cy="4951401"/>
          </a:xfrm>
          <a:prstGeom prst="rect">
            <a:avLst/>
          </a:prstGeom>
          <a:noFill/>
          <a:ln>
            <a:noFill/>
          </a:ln>
        </p:spPr>
      </p:pic>
      <p:sp>
        <p:nvSpPr>
          <p:cNvPr id="834" name="Google Shape;834;p91"/>
          <p:cNvSpPr txBox="1"/>
          <p:nvPr>
            <p:ph idx="1" type="body"/>
          </p:nvPr>
        </p:nvSpPr>
        <p:spPr>
          <a:xfrm>
            <a:off x="311700" y="963375"/>
            <a:ext cx="1298100" cy="403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This is the final design poster </a:t>
            </a:r>
            <a:r>
              <a:rPr lang="en-GB"/>
              <a:t>illustrating</a:t>
            </a:r>
            <a:r>
              <a:rPr lang="en-GB"/>
              <a:t> Intellilock and an extract of some of the stages involved in its development.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Rejected ideas</a:t>
            </a:r>
            <a:endParaRPr/>
          </a:p>
        </p:txBody>
      </p:sp>
      <p:sp>
        <p:nvSpPr>
          <p:cNvPr id="119" name="Google Shape;119;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Through consideration of the different areas of cycling, there was generally less focus on areas such as the environmental </a:t>
            </a:r>
            <a:r>
              <a:rPr lang="en-GB"/>
              <a:t>impacts</a:t>
            </a:r>
            <a:r>
              <a:rPr lang="en-GB"/>
              <a:t> of cycling or the </a:t>
            </a:r>
            <a:r>
              <a:rPr lang="en-GB"/>
              <a:t>maintenance</a:t>
            </a:r>
            <a:r>
              <a:rPr lang="en-GB"/>
              <a:t> of the bike. This was due to the fact that we believed there were better areas that our product could be created from which would provide greater help to our target groups. Through self reflection by using our </a:t>
            </a:r>
            <a:r>
              <a:rPr lang="en-GB"/>
              <a:t>autoethnography, certain ideas were rejected early on.</a:t>
            </a:r>
            <a:endParaRPr/>
          </a:p>
          <a:p>
            <a:pPr indent="0" lvl="0" marL="0" rtl="0" algn="l">
              <a:spcBef>
                <a:spcPts val="1200"/>
              </a:spcBef>
              <a:spcAft>
                <a:spcPts val="0"/>
              </a:spcAft>
              <a:buNone/>
            </a:pPr>
            <a:r>
              <a:rPr lang="en-GB"/>
              <a:t>Reviewing </a:t>
            </a:r>
            <a:r>
              <a:rPr lang="en-GB"/>
              <a:t>our</a:t>
            </a:r>
            <a:r>
              <a:rPr lang="en-GB"/>
              <a:t> list of ideas, we critiqued each one to help us choose which idea should be removed. Some of the ideas we rejected early on were:</a:t>
            </a:r>
            <a:endParaRPr/>
          </a:p>
          <a:p>
            <a:pPr indent="-292100" lvl="0" marL="457200" rtl="0" algn="l">
              <a:spcBef>
                <a:spcPts val="1200"/>
              </a:spcBef>
              <a:spcAft>
                <a:spcPts val="0"/>
              </a:spcAft>
              <a:buSzPts val="1000"/>
              <a:buChar char="●"/>
            </a:pPr>
            <a:r>
              <a:rPr lang="en-GB"/>
              <a:t>Spatial Awareness Sensors -  Sensors for the bike to ensure the biker is aware of oncoming vehicles/obstacles. This was rejected due to the </a:t>
            </a:r>
            <a:r>
              <a:rPr lang="en-GB"/>
              <a:t>infeasibility</a:t>
            </a:r>
            <a:r>
              <a:rPr lang="en-GB"/>
              <a:t> of the idea.</a:t>
            </a:r>
            <a:endParaRPr/>
          </a:p>
          <a:p>
            <a:pPr indent="-292100" lvl="0" marL="457200" rtl="0" algn="l">
              <a:spcBef>
                <a:spcPts val="0"/>
              </a:spcBef>
              <a:spcAft>
                <a:spcPts val="0"/>
              </a:spcAft>
              <a:buSzPts val="1000"/>
              <a:buChar char="●"/>
            </a:pPr>
            <a:r>
              <a:rPr lang="en-GB"/>
              <a:t>Auto Braking - Brake system that helps the biker to brake or to stop when it detects a dangerous object. We rejected this due to the braking possibly throwing the biker off.</a:t>
            </a:r>
            <a:endParaRPr/>
          </a:p>
          <a:p>
            <a:pPr indent="-292100" lvl="0" marL="457200" rtl="0" algn="l">
              <a:spcBef>
                <a:spcPts val="0"/>
              </a:spcBef>
              <a:spcAft>
                <a:spcPts val="0"/>
              </a:spcAft>
              <a:buSzPts val="1000"/>
              <a:buChar char="●"/>
            </a:pPr>
            <a:r>
              <a:rPr lang="en-GB"/>
              <a:t>Specialised Cardio Trainer - An app that helps the biker improve on their cardio by setting goals and giving </a:t>
            </a:r>
            <a:r>
              <a:rPr lang="en-GB"/>
              <a:t>recommendations. Rejected as similar apps already existed.</a:t>
            </a:r>
            <a:r>
              <a:rPr lang="en-GB"/>
              <a:t> </a:t>
            </a:r>
            <a:endParaRPr/>
          </a:p>
          <a:p>
            <a:pPr indent="0" lvl="0" marL="0" rtl="0" algn="l">
              <a:spcBef>
                <a:spcPts val="1200"/>
              </a:spcBef>
              <a:spcAft>
                <a:spcPts val="1200"/>
              </a:spcAft>
              <a:buNone/>
            </a:pPr>
            <a:r>
              <a:rPr lang="en-GB"/>
              <a:t>Even though these were ideas that were rejected, given better technology or modifications, these can still be made into beneficial products for their users.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Main Ideas</a:t>
            </a:r>
            <a:endParaRPr/>
          </a:p>
        </p:txBody>
      </p:sp>
      <p:sp>
        <p:nvSpPr>
          <p:cNvPr id="125" name="Google Shape;125;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After discussion sessions, we considered and decided upon the main ideas that we wanted to focus on. The basic ideas that we were interested in were:</a:t>
            </a:r>
            <a:endParaRPr/>
          </a:p>
          <a:p>
            <a:pPr indent="-292100" lvl="0" marL="457200" rtl="0" algn="l">
              <a:spcBef>
                <a:spcPts val="1200"/>
              </a:spcBef>
              <a:spcAft>
                <a:spcPts val="0"/>
              </a:spcAft>
              <a:buSzPts val="1000"/>
              <a:buChar char="●"/>
            </a:pPr>
            <a:r>
              <a:rPr lang="en-GB"/>
              <a:t>A better lock system for the </a:t>
            </a:r>
            <a:r>
              <a:rPr lang="en-GB"/>
              <a:t>safety</a:t>
            </a:r>
            <a:r>
              <a:rPr lang="en-GB"/>
              <a:t> of the bike </a:t>
            </a:r>
            <a:endParaRPr/>
          </a:p>
          <a:p>
            <a:pPr indent="-292100" lvl="0" marL="457200" rtl="0" algn="l">
              <a:spcBef>
                <a:spcPts val="0"/>
              </a:spcBef>
              <a:spcAft>
                <a:spcPts val="0"/>
              </a:spcAft>
              <a:buSzPts val="1000"/>
              <a:buChar char="●"/>
            </a:pPr>
            <a:r>
              <a:rPr lang="en-GB"/>
              <a:t>Power assistance for the bike</a:t>
            </a:r>
            <a:endParaRPr/>
          </a:p>
          <a:p>
            <a:pPr indent="-292100" lvl="0" marL="457200" rtl="0" algn="l">
              <a:spcBef>
                <a:spcPts val="0"/>
              </a:spcBef>
              <a:spcAft>
                <a:spcPts val="0"/>
              </a:spcAft>
              <a:buSzPts val="1000"/>
              <a:buChar char="●"/>
            </a:pPr>
            <a:r>
              <a:rPr lang="en-GB"/>
              <a:t>Pathfinding </a:t>
            </a:r>
            <a:r>
              <a:rPr lang="en-GB"/>
              <a:t>and Bike Rack finder</a:t>
            </a:r>
            <a:endParaRPr/>
          </a:p>
          <a:p>
            <a:pPr indent="-292100" lvl="0" marL="457200" rtl="0" algn="l">
              <a:spcBef>
                <a:spcPts val="0"/>
              </a:spcBef>
              <a:spcAft>
                <a:spcPts val="0"/>
              </a:spcAft>
              <a:buSzPts val="1000"/>
              <a:buChar char="●"/>
            </a:pPr>
            <a:r>
              <a:rPr lang="en-GB"/>
              <a:t>B</a:t>
            </a:r>
            <a:r>
              <a:rPr lang="en-GB"/>
              <a:t>ike gear advisory system</a:t>
            </a:r>
            <a:endParaRPr/>
          </a:p>
          <a:p>
            <a:pPr indent="-292100" lvl="0" marL="457200" rtl="0" algn="l">
              <a:spcBef>
                <a:spcPts val="0"/>
              </a:spcBef>
              <a:spcAft>
                <a:spcPts val="0"/>
              </a:spcAft>
              <a:buSzPts val="1000"/>
              <a:buChar char="●"/>
            </a:pPr>
            <a:r>
              <a:rPr lang="en-GB"/>
              <a:t>Crowd-sourced, geolocated cycling information app</a:t>
            </a:r>
            <a:endParaRPr/>
          </a:p>
          <a:p>
            <a:pPr indent="0" lvl="0" marL="0" rtl="0" algn="l">
              <a:spcBef>
                <a:spcPts val="1200"/>
              </a:spcBef>
              <a:spcAft>
                <a:spcPts val="0"/>
              </a:spcAft>
              <a:buNone/>
            </a:pPr>
            <a:r>
              <a:rPr lang="en-GB"/>
              <a:t>With lots of possible ideas that we have come up with and areas that we want to further explore such as types of locks for the bike, different devices that assist the biker and a </a:t>
            </a:r>
            <a:r>
              <a:rPr lang="en-GB"/>
              <a:t>variety</a:t>
            </a:r>
            <a:r>
              <a:rPr lang="en-GB"/>
              <a:t> of different apps, we designed a questionnaire to help us in collecting more information that we will require for our product.</a:t>
            </a:r>
            <a:endParaRPr/>
          </a:p>
          <a:p>
            <a:pPr indent="0" lvl="0" marL="0" rtl="0" algn="l">
              <a:spcBef>
                <a:spcPts val="1200"/>
              </a:spcBef>
              <a:spcAft>
                <a:spcPts val="1200"/>
              </a:spcAft>
              <a:buNone/>
            </a:pPr>
            <a:r>
              <a:rPr lang="en-GB"/>
              <a:t>The goal of our questionnaire was to create a picture of what our target group are like and their biking habits. By doing this, we would be able to further develop our ideas and modify them more </a:t>
            </a:r>
            <a:r>
              <a:rPr lang="en-GB"/>
              <a:t>specifically</a:t>
            </a:r>
            <a:r>
              <a:rPr lang="en-GB"/>
              <a:t> to what they may need.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